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6" r:id="rId3"/>
    <p:sldId id="271" r:id="rId4"/>
    <p:sldId id="267" r:id="rId5"/>
    <p:sldId id="269" r:id="rId6"/>
    <p:sldId id="268" r:id="rId7"/>
    <p:sldId id="270" r:id="rId8"/>
    <p:sldId id="272" r:id="rId9"/>
    <p:sldId id="273" r:id="rId10"/>
    <p:sldId id="292" r:id="rId11"/>
    <p:sldId id="274" r:id="rId12"/>
    <p:sldId id="281" r:id="rId13"/>
    <p:sldId id="275" r:id="rId14"/>
    <p:sldId id="276" r:id="rId15"/>
    <p:sldId id="278" r:id="rId16"/>
    <p:sldId id="282" r:id="rId17"/>
    <p:sldId id="283" r:id="rId18"/>
    <p:sldId id="284" r:id="rId19"/>
    <p:sldId id="285" r:id="rId20"/>
    <p:sldId id="291" r:id="rId21"/>
    <p:sldId id="287" r:id="rId22"/>
    <p:sldId id="288" r:id="rId23"/>
    <p:sldId id="289" r:id="rId24"/>
    <p:sldId id="290" r:id="rId25"/>
  </p:sldIdLst>
  <p:sldSz cx="12192000" cy="6858000"/>
  <p:notesSz cx="6858000" cy="9144000"/>
  <p:embeddedFontLst>
    <p:embeddedFont>
      <p:font typeface="Source Sans Pro Black" panose="020B0604020202020204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ource Sans Pro" panose="020B0604020202020204" charset="0"/>
      <p:regular r:id="rId35"/>
      <p:bold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3" pos="211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8" pos="7469" userDrawn="1">
          <p15:clr>
            <a:srgbClr val="A4A3A4"/>
          </p15:clr>
        </p15:guide>
        <p15:guide id="10" orient="horz" pos="232" userDrawn="1">
          <p15:clr>
            <a:srgbClr val="A4A3A4"/>
          </p15:clr>
        </p15:guide>
        <p15:guide id="11" pos="1822" userDrawn="1">
          <p15:clr>
            <a:srgbClr val="A4A3A4"/>
          </p15:clr>
        </p15:guide>
        <p15:guide id="12" orient="horz" pos="3952" userDrawn="1">
          <p15:clr>
            <a:srgbClr val="A4A3A4"/>
          </p15:clr>
        </p15:guide>
        <p15:guide id="13" pos="5768" userDrawn="1">
          <p15:clr>
            <a:srgbClr val="A4A3A4"/>
          </p15:clr>
        </p15:guide>
        <p15:guide id="14" orient="horz" pos="731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  <p15:guide id="16" pos="597" userDrawn="1">
          <p15:clr>
            <a:srgbClr val="A4A3A4"/>
          </p15:clr>
        </p15:guide>
        <p15:guide id="17" pos="5382" userDrawn="1">
          <p15:clr>
            <a:srgbClr val="A4A3A4"/>
          </p15:clr>
        </p15:guide>
        <p15:guide id="18" orient="horz" pos="3634" userDrawn="1">
          <p15:clr>
            <a:srgbClr val="A4A3A4"/>
          </p15:clr>
        </p15:guide>
        <p15:guide id="19" orient="horz" pos="1094" userDrawn="1">
          <p15:clr>
            <a:srgbClr val="A4A3A4"/>
          </p15:clr>
        </p15:guide>
        <p15:guide id="20" orient="horz" pos="1185" userDrawn="1">
          <p15:clr>
            <a:srgbClr val="A4A3A4"/>
          </p15:clr>
        </p15:guide>
        <p15:guide id="21" orient="horz" pos="3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69D"/>
    <a:srgbClr val="F14124"/>
    <a:srgbClr val="000000"/>
    <a:srgbClr val="5DCEAF"/>
    <a:srgbClr val="5ECCF3"/>
    <a:srgbClr val="4E67C8"/>
    <a:srgbClr val="AAEE14"/>
    <a:srgbClr val="A35F27"/>
    <a:srgbClr val="993174"/>
    <a:srgbClr val="1F6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588" y="-102"/>
      </p:cViewPr>
      <p:guideLst>
        <p:guide orient="horz" pos="4088"/>
        <p:guide orient="horz" pos="232"/>
        <p:guide orient="horz" pos="3952"/>
        <p:guide orient="horz" pos="731"/>
        <p:guide orient="horz" pos="2160"/>
        <p:guide orient="horz" pos="3634"/>
        <p:guide orient="horz" pos="1094"/>
        <p:guide orient="horz" pos="1185"/>
        <p:guide orient="horz" pos="3748"/>
        <p:guide pos="211"/>
        <p:guide pos="7469"/>
        <p:guide pos="1822"/>
        <p:guide pos="5768"/>
        <p:guide pos="597"/>
        <p:guide pos="5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98425196850399"/>
          <c:y val="6.5879220839199198E-2"/>
          <c:w val="0.746031692913386"/>
          <c:h val="0.837453786190182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0.63600000000000001</c:v>
                </c:pt>
                <c:pt idx="1">
                  <c:v>0.156</c:v>
                </c:pt>
                <c:pt idx="2">
                  <c:v>9.1999999999999998E-2</c:v>
                </c:pt>
                <c:pt idx="3">
                  <c:v>8.5000000000000006E-2</c:v>
                </c:pt>
                <c:pt idx="4">
                  <c:v>3.1E-2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98425196850399"/>
          <c:y val="6.5879220839199198E-2"/>
          <c:w val="0.746031692913386"/>
          <c:h val="0.837453786190182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0.66300000000000003</c:v>
                </c:pt>
                <c:pt idx="1">
                  <c:v>0.14699999999999999</c:v>
                </c:pt>
                <c:pt idx="2">
                  <c:v>8.1000000000000003E-2</c:v>
                </c:pt>
                <c:pt idx="3">
                  <c:v>7.9000000000000001E-2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4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5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2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2135654" y="1090043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803817" y="1090043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2977980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4637918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1322174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2135654" y="395681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3803817" y="395681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55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60392" y="2144054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682316" y="2144054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04240" y="2144054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26164" y="2144054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60392" y="3985210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82316" y="3985210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104240" y="3985210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526164" y="3985210"/>
            <a:ext cx="2347782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2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4"/>
            <a:ext cx="11454713" cy="303976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28950" y="370703"/>
            <a:ext cx="5696465" cy="30274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83059" y="3398109"/>
            <a:ext cx="5745892" cy="308919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3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4"/>
            <a:ext cx="11454713" cy="328689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0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4"/>
            <a:ext cx="5708822" cy="20017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70703" y="4485503"/>
            <a:ext cx="5708822" cy="20017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37372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0703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058899" y="1828800"/>
            <a:ext cx="4859988" cy="2829697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aseline="0">
                <a:latin typeface="Source Sans Pro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174597" y="1828800"/>
            <a:ext cx="4859988" cy="2829697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aseline="0">
                <a:latin typeface="Source Sans Pro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</a:t>
            </a:r>
            <a:r>
              <a:rPr lang="en-US" smtClean="0"/>
              <a:t>Drop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5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9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3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89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3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80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4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289AF-980F-4AB7-AE00-C707593211D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E0377-571C-4E6D-B1FB-F4D598DED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61"/>
          <p:cNvGrpSpPr>
            <a:grpSpLocks noChangeAspect="1"/>
          </p:cNvGrpSpPr>
          <p:nvPr/>
        </p:nvGrpSpPr>
        <p:grpSpPr bwMode="auto">
          <a:xfrm>
            <a:off x="621833" y="-191759"/>
            <a:ext cx="6322804" cy="7277832"/>
            <a:chOff x="5513" y="71"/>
            <a:chExt cx="1483" cy="1707"/>
          </a:xfrm>
          <a:solidFill>
            <a:schemeClr val="tx1">
              <a:alpha val="4000"/>
            </a:schemeClr>
          </a:solidFill>
        </p:grpSpPr>
        <p:sp>
          <p:nvSpPr>
            <p:cNvPr id="21" name="Freeform 962"/>
            <p:cNvSpPr>
              <a:spLocks noEditPoints="1"/>
            </p:cNvSpPr>
            <p:nvPr/>
          </p:nvSpPr>
          <p:spPr bwMode="auto">
            <a:xfrm>
              <a:off x="5513" y="71"/>
              <a:ext cx="1483" cy="1707"/>
            </a:xfrm>
            <a:custGeom>
              <a:avLst/>
              <a:gdLst>
                <a:gd name="T0" fmla="*/ 743 w 1483"/>
                <a:gd name="T1" fmla="*/ 0 h 1707"/>
                <a:gd name="T2" fmla="*/ 2 w 1483"/>
                <a:gd name="T3" fmla="*/ 426 h 1707"/>
                <a:gd name="T4" fmla="*/ 0 w 1483"/>
                <a:gd name="T5" fmla="*/ 1280 h 1707"/>
                <a:gd name="T6" fmla="*/ 740 w 1483"/>
                <a:gd name="T7" fmla="*/ 1707 h 1707"/>
                <a:gd name="T8" fmla="*/ 1481 w 1483"/>
                <a:gd name="T9" fmla="*/ 1278 h 1707"/>
                <a:gd name="T10" fmla="*/ 1483 w 1483"/>
                <a:gd name="T11" fmla="*/ 426 h 1707"/>
                <a:gd name="T12" fmla="*/ 743 w 1483"/>
                <a:gd name="T13" fmla="*/ 0 h 1707"/>
                <a:gd name="T14" fmla="*/ 1462 w 1483"/>
                <a:gd name="T15" fmla="*/ 1268 h 1707"/>
                <a:gd name="T16" fmla="*/ 740 w 1483"/>
                <a:gd name="T17" fmla="*/ 1683 h 1707"/>
                <a:gd name="T18" fmla="*/ 19 w 1483"/>
                <a:gd name="T19" fmla="*/ 1268 h 1707"/>
                <a:gd name="T20" fmla="*/ 21 w 1483"/>
                <a:gd name="T21" fmla="*/ 438 h 1707"/>
                <a:gd name="T22" fmla="*/ 743 w 1483"/>
                <a:gd name="T23" fmla="*/ 21 h 1707"/>
                <a:gd name="T24" fmla="*/ 1464 w 1483"/>
                <a:gd name="T25" fmla="*/ 436 h 1707"/>
                <a:gd name="T26" fmla="*/ 1462 w 1483"/>
                <a:gd name="T27" fmla="*/ 1268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3" h="1707">
                  <a:moveTo>
                    <a:pt x="743" y="0"/>
                  </a:moveTo>
                  <a:lnTo>
                    <a:pt x="2" y="426"/>
                  </a:lnTo>
                  <a:lnTo>
                    <a:pt x="0" y="1280"/>
                  </a:lnTo>
                  <a:lnTo>
                    <a:pt x="740" y="1707"/>
                  </a:lnTo>
                  <a:lnTo>
                    <a:pt x="1481" y="1278"/>
                  </a:lnTo>
                  <a:lnTo>
                    <a:pt x="1483" y="426"/>
                  </a:lnTo>
                  <a:lnTo>
                    <a:pt x="743" y="0"/>
                  </a:lnTo>
                  <a:close/>
                  <a:moveTo>
                    <a:pt x="1462" y="1268"/>
                  </a:moveTo>
                  <a:lnTo>
                    <a:pt x="740" y="1683"/>
                  </a:lnTo>
                  <a:lnTo>
                    <a:pt x="19" y="1268"/>
                  </a:lnTo>
                  <a:lnTo>
                    <a:pt x="21" y="438"/>
                  </a:lnTo>
                  <a:lnTo>
                    <a:pt x="743" y="21"/>
                  </a:lnTo>
                  <a:lnTo>
                    <a:pt x="1464" y="436"/>
                  </a:lnTo>
                  <a:lnTo>
                    <a:pt x="1462" y="1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63"/>
            <p:cNvSpPr>
              <a:spLocks noEditPoints="1"/>
            </p:cNvSpPr>
            <p:nvPr/>
          </p:nvSpPr>
          <p:spPr bwMode="auto">
            <a:xfrm>
              <a:off x="5587" y="156"/>
              <a:ext cx="1345" cy="1553"/>
            </a:xfrm>
            <a:custGeom>
              <a:avLst/>
              <a:gdLst>
                <a:gd name="T0" fmla="*/ 2 w 1345"/>
                <a:gd name="T1" fmla="*/ 1162 h 1553"/>
                <a:gd name="T2" fmla="*/ 674 w 1345"/>
                <a:gd name="T3" fmla="*/ 1553 h 1553"/>
                <a:gd name="T4" fmla="*/ 1345 w 1345"/>
                <a:gd name="T5" fmla="*/ 1164 h 1553"/>
                <a:gd name="T6" fmla="*/ 1343 w 1345"/>
                <a:gd name="T7" fmla="*/ 389 h 1553"/>
                <a:gd name="T8" fmla="*/ 671 w 1345"/>
                <a:gd name="T9" fmla="*/ 0 h 1553"/>
                <a:gd name="T10" fmla="*/ 0 w 1345"/>
                <a:gd name="T11" fmla="*/ 386 h 1553"/>
                <a:gd name="T12" fmla="*/ 2 w 1345"/>
                <a:gd name="T13" fmla="*/ 1162 h 1553"/>
                <a:gd name="T14" fmla="*/ 671 w 1345"/>
                <a:gd name="T15" fmla="*/ 21 h 1553"/>
                <a:gd name="T16" fmla="*/ 1324 w 1345"/>
                <a:gd name="T17" fmla="*/ 401 h 1553"/>
                <a:gd name="T18" fmla="*/ 1326 w 1345"/>
                <a:gd name="T19" fmla="*/ 1155 h 1553"/>
                <a:gd name="T20" fmla="*/ 674 w 1345"/>
                <a:gd name="T21" fmla="*/ 1529 h 1553"/>
                <a:gd name="T22" fmla="*/ 21 w 1345"/>
                <a:gd name="T23" fmla="*/ 1152 h 1553"/>
                <a:gd name="T24" fmla="*/ 19 w 1345"/>
                <a:gd name="T25" fmla="*/ 398 h 1553"/>
                <a:gd name="T26" fmla="*/ 671 w 1345"/>
                <a:gd name="T27" fmla="*/ 21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5" h="1553">
                  <a:moveTo>
                    <a:pt x="2" y="1162"/>
                  </a:moveTo>
                  <a:lnTo>
                    <a:pt x="674" y="1553"/>
                  </a:lnTo>
                  <a:lnTo>
                    <a:pt x="1345" y="1164"/>
                  </a:lnTo>
                  <a:lnTo>
                    <a:pt x="1343" y="389"/>
                  </a:lnTo>
                  <a:lnTo>
                    <a:pt x="671" y="0"/>
                  </a:lnTo>
                  <a:lnTo>
                    <a:pt x="0" y="386"/>
                  </a:lnTo>
                  <a:lnTo>
                    <a:pt x="2" y="1162"/>
                  </a:lnTo>
                  <a:close/>
                  <a:moveTo>
                    <a:pt x="671" y="21"/>
                  </a:moveTo>
                  <a:lnTo>
                    <a:pt x="1324" y="401"/>
                  </a:lnTo>
                  <a:lnTo>
                    <a:pt x="1326" y="1155"/>
                  </a:lnTo>
                  <a:lnTo>
                    <a:pt x="674" y="1529"/>
                  </a:lnTo>
                  <a:lnTo>
                    <a:pt x="21" y="1152"/>
                  </a:lnTo>
                  <a:lnTo>
                    <a:pt x="19" y="398"/>
                  </a:lnTo>
                  <a:lnTo>
                    <a:pt x="67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64"/>
            <p:cNvSpPr>
              <a:spLocks noEditPoints="1"/>
            </p:cNvSpPr>
            <p:nvPr/>
          </p:nvSpPr>
          <p:spPr bwMode="auto">
            <a:xfrm>
              <a:off x="5691" y="272"/>
              <a:ext cx="1118" cy="1292"/>
            </a:xfrm>
            <a:custGeom>
              <a:avLst/>
              <a:gdLst>
                <a:gd name="T0" fmla="*/ 344 w 1118"/>
                <a:gd name="T1" fmla="*/ 790 h 1292"/>
                <a:gd name="T2" fmla="*/ 541 w 1118"/>
                <a:gd name="T3" fmla="*/ 903 h 1292"/>
                <a:gd name="T4" fmla="*/ 541 w 1118"/>
                <a:gd name="T5" fmla="*/ 1292 h 1292"/>
                <a:gd name="T6" fmla="*/ 1118 w 1118"/>
                <a:gd name="T7" fmla="*/ 960 h 1292"/>
                <a:gd name="T8" fmla="*/ 793 w 1118"/>
                <a:gd name="T9" fmla="*/ 771 h 1292"/>
                <a:gd name="T10" fmla="*/ 793 w 1118"/>
                <a:gd name="T11" fmla="*/ 531 h 1292"/>
                <a:gd name="T12" fmla="*/ 786 w 1118"/>
                <a:gd name="T13" fmla="*/ 526 h 1292"/>
                <a:gd name="T14" fmla="*/ 1118 w 1118"/>
                <a:gd name="T15" fmla="*/ 334 h 1292"/>
                <a:gd name="T16" fmla="*/ 541 w 1118"/>
                <a:gd name="T17" fmla="*/ 0 h 1292"/>
                <a:gd name="T18" fmla="*/ 541 w 1118"/>
                <a:gd name="T19" fmla="*/ 417 h 1292"/>
                <a:gd name="T20" fmla="*/ 356 w 1118"/>
                <a:gd name="T21" fmla="*/ 524 h 1292"/>
                <a:gd name="T22" fmla="*/ 0 w 1118"/>
                <a:gd name="T23" fmla="*/ 320 h 1292"/>
                <a:gd name="T24" fmla="*/ 0 w 1118"/>
                <a:gd name="T25" fmla="*/ 986 h 1292"/>
                <a:gd name="T26" fmla="*/ 344 w 1118"/>
                <a:gd name="T27" fmla="*/ 787 h 1292"/>
                <a:gd name="T28" fmla="*/ 344 w 1118"/>
                <a:gd name="T29" fmla="*/ 790 h 1292"/>
                <a:gd name="T30" fmla="*/ 363 w 1118"/>
                <a:gd name="T31" fmla="*/ 778 h 1292"/>
                <a:gd name="T32" fmla="*/ 363 w 1118"/>
                <a:gd name="T33" fmla="*/ 775 h 1292"/>
                <a:gd name="T34" fmla="*/ 541 w 1118"/>
                <a:gd name="T35" fmla="*/ 673 h 1292"/>
                <a:gd name="T36" fmla="*/ 541 w 1118"/>
                <a:gd name="T37" fmla="*/ 880 h 1292"/>
                <a:gd name="T38" fmla="*/ 363 w 1118"/>
                <a:gd name="T39" fmla="*/ 778 h 1292"/>
                <a:gd name="T40" fmla="*/ 363 w 1118"/>
                <a:gd name="T41" fmla="*/ 754 h 1292"/>
                <a:gd name="T42" fmla="*/ 363 w 1118"/>
                <a:gd name="T43" fmla="*/ 550 h 1292"/>
                <a:gd name="T44" fmla="*/ 539 w 1118"/>
                <a:gd name="T45" fmla="*/ 652 h 1292"/>
                <a:gd name="T46" fmla="*/ 363 w 1118"/>
                <a:gd name="T47" fmla="*/ 754 h 1292"/>
                <a:gd name="T48" fmla="*/ 562 w 1118"/>
                <a:gd name="T49" fmla="*/ 662 h 1292"/>
                <a:gd name="T50" fmla="*/ 771 w 1118"/>
                <a:gd name="T51" fmla="*/ 780 h 1292"/>
                <a:gd name="T52" fmla="*/ 570 w 1118"/>
                <a:gd name="T53" fmla="*/ 896 h 1292"/>
                <a:gd name="T54" fmla="*/ 560 w 1118"/>
                <a:gd name="T55" fmla="*/ 892 h 1292"/>
                <a:gd name="T56" fmla="*/ 560 w 1118"/>
                <a:gd name="T57" fmla="*/ 662 h 1292"/>
                <a:gd name="T58" fmla="*/ 562 w 1118"/>
                <a:gd name="T59" fmla="*/ 662 h 1292"/>
                <a:gd name="T60" fmla="*/ 560 w 1118"/>
                <a:gd name="T61" fmla="*/ 1259 h 1292"/>
                <a:gd name="T62" fmla="*/ 560 w 1118"/>
                <a:gd name="T63" fmla="*/ 913 h 1292"/>
                <a:gd name="T64" fmla="*/ 570 w 1118"/>
                <a:gd name="T65" fmla="*/ 918 h 1292"/>
                <a:gd name="T66" fmla="*/ 790 w 1118"/>
                <a:gd name="T67" fmla="*/ 792 h 1292"/>
                <a:gd name="T68" fmla="*/ 1080 w 1118"/>
                <a:gd name="T69" fmla="*/ 960 h 1292"/>
                <a:gd name="T70" fmla="*/ 560 w 1118"/>
                <a:gd name="T71" fmla="*/ 1259 h 1292"/>
                <a:gd name="T72" fmla="*/ 774 w 1118"/>
                <a:gd name="T73" fmla="*/ 541 h 1292"/>
                <a:gd name="T74" fmla="*/ 774 w 1118"/>
                <a:gd name="T75" fmla="*/ 759 h 1292"/>
                <a:gd name="T76" fmla="*/ 577 w 1118"/>
                <a:gd name="T77" fmla="*/ 647 h 1292"/>
                <a:gd name="T78" fmla="*/ 767 w 1118"/>
                <a:gd name="T79" fmla="*/ 538 h 1292"/>
                <a:gd name="T80" fmla="*/ 774 w 1118"/>
                <a:gd name="T81" fmla="*/ 541 h 1292"/>
                <a:gd name="T82" fmla="*/ 560 w 1118"/>
                <a:gd name="T83" fmla="*/ 427 h 1292"/>
                <a:gd name="T84" fmla="*/ 567 w 1118"/>
                <a:gd name="T85" fmla="*/ 422 h 1292"/>
                <a:gd name="T86" fmla="*/ 748 w 1118"/>
                <a:gd name="T87" fmla="*/ 526 h 1292"/>
                <a:gd name="T88" fmla="*/ 560 w 1118"/>
                <a:gd name="T89" fmla="*/ 633 h 1292"/>
                <a:gd name="T90" fmla="*/ 560 w 1118"/>
                <a:gd name="T91" fmla="*/ 427 h 1292"/>
                <a:gd name="T92" fmla="*/ 560 w 1118"/>
                <a:gd name="T93" fmla="*/ 33 h 1292"/>
                <a:gd name="T94" fmla="*/ 1080 w 1118"/>
                <a:gd name="T95" fmla="*/ 334 h 1292"/>
                <a:gd name="T96" fmla="*/ 767 w 1118"/>
                <a:gd name="T97" fmla="*/ 515 h 1292"/>
                <a:gd name="T98" fmla="*/ 567 w 1118"/>
                <a:gd name="T99" fmla="*/ 401 h 1292"/>
                <a:gd name="T100" fmla="*/ 560 w 1118"/>
                <a:gd name="T101" fmla="*/ 406 h 1292"/>
                <a:gd name="T102" fmla="*/ 560 w 1118"/>
                <a:gd name="T103" fmla="*/ 33 h 1292"/>
                <a:gd name="T104" fmla="*/ 541 w 1118"/>
                <a:gd name="T105" fmla="*/ 439 h 1292"/>
                <a:gd name="T106" fmla="*/ 541 w 1118"/>
                <a:gd name="T107" fmla="*/ 626 h 1292"/>
                <a:gd name="T108" fmla="*/ 541 w 1118"/>
                <a:gd name="T109" fmla="*/ 631 h 1292"/>
                <a:gd name="T110" fmla="*/ 375 w 1118"/>
                <a:gd name="T111" fmla="*/ 534 h 1292"/>
                <a:gd name="T112" fmla="*/ 541 w 1118"/>
                <a:gd name="T113" fmla="*/ 439 h 1292"/>
                <a:gd name="T114" fmla="*/ 19 w 1118"/>
                <a:gd name="T115" fmla="*/ 953 h 1292"/>
                <a:gd name="T116" fmla="*/ 19 w 1118"/>
                <a:gd name="T117" fmla="*/ 351 h 1292"/>
                <a:gd name="T118" fmla="*/ 344 w 1118"/>
                <a:gd name="T119" fmla="*/ 538 h 1292"/>
                <a:gd name="T120" fmla="*/ 344 w 1118"/>
                <a:gd name="T121" fmla="*/ 766 h 1292"/>
                <a:gd name="T122" fmla="*/ 19 w 1118"/>
                <a:gd name="T123" fmla="*/ 953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8" h="1292">
                  <a:moveTo>
                    <a:pt x="344" y="790"/>
                  </a:moveTo>
                  <a:lnTo>
                    <a:pt x="541" y="903"/>
                  </a:lnTo>
                  <a:lnTo>
                    <a:pt x="541" y="1292"/>
                  </a:lnTo>
                  <a:lnTo>
                    <a:pt x="1118" y="960"/>
                  </a:lnTo>
                  <a:lnTo>
                    <a:pt x="793" y="771"/>
                  </a:lnTo>
                  <a:lnTo>
                    <a:pt x="793" y="531"/>
                  </a:lnTo>
                  <a:lnTo>
                    <a:pt x="786" y="526"/>
                  </a:lnTo>
                  <a:lnTo>
                    <a:pt x="1118" y="334"/>
                  </a:lnTo>
                  <a:lnTo>
                    <a:pt x="541" y="0"/>
                  </a:lnTo>
                  <a:lnTo>
                    <a:pt x="541" y="417"/>
                  </a:lnTo>
                  <a:lnTo>
                    <a:pt x="356" y="524"/>
                  </a:lnTo>
                  <a:lnTo>
                    <a:pt x="0" y="320"/>
                  </a:lnTo>
                  <a:lnTo>
                    <a:pt x="0" y="986"/>
                  </a:lnTo>
                  <a:lnTo>
                    <a:pt x="344" y="787"/>
                  </a:lnTo>
                  <a:lnTo>
                    <a:pt x="344" y="790"/>
                  </a:lnTo>
                  <a:close/>
                  <a:moveTo>
                    <a:pt x="363" y="778"/>
                  </a:moveTo>
                  <a:lnTo>
                    <a:pt x="363" y="775"/>
                  </a:lnTo>
                  <a:lnTo>
                    <a:pt x="541" y="673"/>
                  </a:lnTo>
                  <a:lnTo>
                    <a:pt x="541" y="880"/>
                  </a:lnTo>
                  <a:lnTo>
                    <a:pt x="363" y="778"/>
                  </a:lnTo>
                  <a:close/>
                  <a:moveTo>
                    <a:pt x="363" y="754"/>
                  </a:moveTo>
                  <a:lnTo>
                    <a:pt x="363" y="550"/>
                  </a:lnTo>
                  <a:lnTo>
                    <a:pt x="539" y="652"/>
                  </a:lnTo>
                  <a:lnTo>
                    <a:pt x="363" y="754"/>
                  </a:lnTo>
                  <a:close/>
                  <a:moveTo>
                    <a:pt x="562" y="662"/>
                  </a:moveTo>
                  <a:lnTo>
                    <a:pt x="771" y="780"/>
                  </a:lnTo>
                  <a:lnTo>
                    <a:pt x="570" y="896"/>
                  </a:lnTo>
                  <a:lnTo>
                    <a:pt x="560" y="892"/>
                  </a:lnTo>
                  <a:lnTo>
                    <a:pt x="560" y="662"/>
                  </a:lnTo>
                  <a:lnTo>
                    <a:pt x="562" y="662"/>
                  </a:lnTo>
                  <a:close/>
                  <a:moveTo>
                    <a:pt x="560" y="1259"/>
                  </a:moveTo>
                  <a:lnTo>
                    <a:pt x="560" y="913"/>
                  </a:lnTo>
                  <a:lnTo>
                    <a:pt x="570" y="918"/>
                  </a:lnTo>
                  <a:lnTo>
                    <a:pt x="790" y="792"/>
                  </a:lnTo>
                  <a:lnTo>
                    <a:pt x="1080" y="960"/>
                  </a:lnTo>
                  <a:lnTo>
                    <a:pt x="560" y="1259"/>
                  </a:lnTo>
                  <a:close/>
                  <a:moveTo>
                    <a:pt x="774" y="541"/>
                  </a:moveTo>
                  <a:lnTo>
                    <a:pt x="774" y="759"/>
                  </a:lnTo>
                  <a:lnTo>
                    <a:pt x="577" y="647"/>
                  </a:lnTo>
                  <a:lnTo>
                    <a:pt x="767" y="538"/>
                  </a:lnTo>
                  <a:lnTo>
                    <a:pt x="774" y="541"/>
                  </a:lnTo>
                  <a:close/>
                  <a:moveTo>
                    <a:pt x="560" y="427"/>
                  </a:moveTo>
                  <a:lnTo>
                    <a:pt x="567" y="422"/>
                  </a:lnTo>
                  <a:lnTo>
                    <a:pt x="748" y="526"/>
                  </a:lnTo>
                  <a:lnTo>
                    <a:pt x="560" y="633"/>
                  </a:lnTo>
                  <a:lnTo>
                    <a:pt x="560" y="427"/>
                  </a:lnTo>
                  <a:close/>
                  <a:moveTo>
                    <a:pt x="560" y="33"/>
                  </a:moveTo>
                  <a:lnTo>
                    <a:pt x="1080" y="334"/>
                  </a:lnTo>
                  <a:lnTo>
                    <a:pt x="767" y="515"/>
                  </a:lnTo>
                  <a:lnTo>
                    <a:pt x="567" y="401"/>
                  </a:lnTo>
                  <a:lnTo>
                    <a:pt x="560" y="406"/>
                  </a:lnTo>
                  <a:lnTo>
                    <a:pt x="560" y="33"/>
                  </a:lnTo>
                  <a:close/>
                  <a:moveTo>
                    <a:pt x="541" y="439"/>
                  </a:moveTo>
                  <a:lnTo>
                    <a:pt x="541" y="626"/>
                  </a:lnTo>
                  <a:lnTo>
                    <a:pt x="541" y="631"/>
                  </a:lnTo>
                  <a:lnTo>
                    <a:pt x="375" y="534"/>
                  </a:lnTo>
                  <a:lnTo>
                    <a:pt x="541" y="439"/>
                  </a:lnTo>
                  <a:close/>
                  <a:moveTo>
                    <a:pt x="19" y="953"/>
                  </a:moveTo>
                  <a:lnTo>
                    <a:pt x="19" y="351"/>
                  </a:lnTo>
                  <a:lnTo>
                    <a:pt x="344" y="538"/>
                  </a:lnTo>
                  <a:lnTo>
                    <a:pt x="344" y="766"/>
                  </a:lnTo>
                  <a:lnTo>
                    <a:pt x="19" y="9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65"/>
            <p:cNvSpPr>
              <a:spLocks noEditPoints="1"/>
            </p:cNvSpPr>
            <p:nvPr/>
          </p:nvSpPr>
          <p:spPr bwMode="auto">
            <a:xfrm>
              <a:off x="5795" y="334"/>
              <a:ext cx="361" cy="320"/>
            </a:xfrm>
            <a:custGeom>
              <a:avLst/>
              <a:gdLst>
                <a:gd name="T0" fmla="*/ 361 w 361"/>
                <a:gd name="T1" fmla="*/ 225 h 320"/>
                <a:gd name="T2" fmla="*/ 361 w 361"/>
                <a:gd name="T3" fmla="*/ 0 h 320"/>
                <a:gd name="T4" fmla="*/ 0 w 361"/>
                <a:gd name="T5" fmla="*/ 206 h 320"/>
                <a:gd name="T6" fmla="*/ 197 w 361"/>
                <a:gd name="T7" fmla="*/ 320 h 320"/>
                <a:gd name="T8" fmla="*/ 361 w 361"/>
                <a:gd name="T9" fmla="*/ 225 h 320"/>
                <a:gd name="T10" fmla="*/ 342 w 361"/>
                <a:gd name="T11" fmla="*/ 31 h 320"/>
                <a:gd name="T12" fmla="*/ 342 w 361"/>
                <a:gd name="T13" fmla="*/ 216 h 320"/>
                <a:gd name="T14" fmla="*/ 197 w 361"/>
                <a:gd name="T15" fmla="*/ 299 h 320"/>
                <a:gd name="T16" fmla="*/ 38 w 361"/>
                <a:gd name="T17" fmla="*/ 206 h 320"/>
                <a:gd name="T18" fmla="*/ 342 w 361"/>
                <a:gd name="T19" fmla="*/ 3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320">
                  <a:moveTo>
                    <a:pt x="361" y="225"/>
                  </a:moveTo>
                  <a:lnTo>
                    <a:pt x="361" y="0"/>
                  </a:lnTo>
                  <a:lnTo>
                    <a:pt x="0" y="206"/>
                  </a:lnTo>
                  <a:lnTo>
                    <a:pt x="197" y="320"/>
                  </a:lnTo>
                  <a:lnTo>
                    <a:pt x="361" y="225"/>
                  </a:lnTo>
                  <a:close/>
                  <a:moveTo>
                    <a:pt x="342" y="31"/>
                  </a:moveTo>
                  <a:lnTo>
                    <a:pt x="342" y="216"/>
                  </a:lnTo>
                  <a:lnTo>
                    <a:pt x="197" y="299"/>
                  </a:lnTo>
                  <a:lnTo>
                    <a:pt x="38" y="206"/>
                  </a:lnTo>
                  <a:lnTo>
                    <a:pt x="342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66"/>
            <p:cNvSpPr>
              <a:spLocks noEditPoints="1"/>
            </p:cNvSpPr>
            <p:nvPr/>
          </p:nvSpPr>
          <p:spPr bwMode="auto">
            <a:xfrm>
              <a:off x="6614" y="716"/>
              <a:ext cx="197" cy="417"/>
            </a:xfrm>
            <a:custGeom>
              <a:avLst/>
              <a:gdLst>
                <a:gd name="T0" fmla="*/ 0 w 197"/>
                <a:gd name="T1" fmla="*/ 303 h 417"/>
                <a:gd name="T2" fmla="*/ 197 w 197"/>
                <a:gd name="T3" fmla="*/ 417 h 417"/>
                <a:gd name="T4" fmla="*/ 197 w 197"/>
                <a:gd name="T5" fmla="*/ 0 h 417"/>
                <a:gd name="T6" fmla="*/ 0 w 197"/>
                <a:gd name="T7" fmla="*/ 111 h 417"/>
                <a:gd name="T8" fmla="*/ 0 w 197"/>
                <a:gd name="T9" fmla="*/ 303 h 417"/>
                <a:gd name="T10" fmla="*/ 19 w 197"/>
                <a:gd name="T11" fmla="*/ 123 h 417"/>
                <a:gd name="T12" fmla="*/ 178 w 197"/>
                <a:gd name="T13" fmla="*/ 33 h 417"/>
                <a:gd name="T14" fmla="*/ 178 w 197"/>
                <a:gd name="T15" fmla="*/ 384 h 417"/>
                <a:gd name="T16" fmla="*/ 19 w 197"/>
                <a:gd name="T17" fmla="*/ 291 h 417"/>
                <a:gd name="T18" fmla="*/ 19 w 197"/>
                <a:gd name="T19" fmla="*/ 12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417">
                  <a:moveTo>
                    <a:pt x="0" y="303"/>
                  </a:moveTo>
                  <a:lnTo>
                    <a:pt x="197" y="417"/>
                  </a:lnTo>
                  <a:lnTo>
                    <a:pt x="197" y="0"/>
                  </a:lnTo>
                  <a:lnTo>
                    <a:pt x="0" y="111"/>
                  </a:lnTo>
                  <a:lnTo>
                    <a:pt x="0" y="303"/>
                  </a:lnTo>
                  <a:close/>
                  <a:moveTo>
                    <a:pt x="19" y="123"/>
                  </a:moveTo>
                  <a:lnTo>
                    <a:pt x="178" y="33"/>
                  </a:lnTo>
                  <a:lnTo>
                    <a:pt x="178" y="384"/>
                  </a:lnTo>
                  <a:lnTo>
                    <a:pt x="19" y="291"/>
                  </a:lnTo>
                  <a:lnTo>
                    <a:pt x="19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67"/>
            <p:cNvSpPr>
              <a:spLocks noEditPoints="1"/>
            </p:cNvSpPr>
            <p:nvPr/>
          </p:nvSpPr>
          <p:spPr bwMode="auto">
            <a:xfrm>
              <a:off x="5793" y="1192"/>
              <a:ext cx="361" cy="322"/>
            </a:xfrm>
            <a:custGeom>
              <a:avLst/>
              <a:gdLst>
                <a:gd name="T0" fmla="*/ 197 w 361"/>
                <a:gd name="T1" fmla="*/ 0 h 322"/>
                <a:gd name="T2" fmla="*/ 0 w 361"/>
                <a:gd name="T3" fmla="*/ 114 h 322"/>
                <a:gd name="T4" fmla="*/ 361 w 361"/>
                <a:gd name="T5" fmla="*/ 322 h 322"/>
                <a:gd name="T6" fmla="*/ 361 w 361"/>
                <a:gd name="T7" fmla="*/ 95 h 322"/>
                <a:gd name="T8" fmla="*/ 197 w 361"/>
                <a:gd name="T9" fmla="*/ 0 h 322"/>
                <a:gd name="T10" fmla="*/ 38 w 361"/>
                <a:gd name="T11" fmla="*/ 114 h 322"/>
                <a:gd name="T12" fmla="*/ 197 w 361"/>
                <a:gd name="T13" fmla="*/ 21 h 322"/>
                <a:gd name="T14" fmla="*/ 342 w 361"/>
                <a:gd name="T15" fmla="*/ 107 h 322"/>
                <a:gd name="T16" fmla="*/ 342 w 361"/>
                <a:gd name="T17" fmla="*/ 289 h 322"/>
                <a:gd name="T18" fmla="*/ 38 w 361"/>
                <a:gd name="T19" fmla="*/ 1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322">
                  <a:moveTo>
                    <a:pt x="197" y="0"/>
                  </a:moveTo>
                  <a:lnTo>
                    <a:pt x="0" y="114"/>
                  </a:lnTo>
                  <a:lnTo>
                    <a:pt x="361" y="322"/>
                  </a:lnTo>
                  <a:lnTo>
                    <a:pt x="361" y="95"/>
                  </a:lnTo>
                  <a:lnTo>
                    <a:pt x="197" y="0"/>
                  </a:lnTo>
                  <a:close/>
                  <a:moveTo>
                    <a:pt x="38" y="114"/>
                  </a:moveTo>
                  <a:lnTo>
                    <a:pt x="197" y="21"/>
                  </a:lnTo>
                  <a:lnTo>
                    <a:pt x="342" y="107"/>
                  </a:lnTo>
                  <a:lnTo>
                    <a:pt x="342" y="289"/>
                  </a:lnTo>
                  <a:lnTo>
                    <a:pt x="38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4180" r="23214" b="4180"/>
          <a:stretch/>
        </p:blipFill>
        <p:spPr/>
      </p:pic>
      <p:sp>
        <p:nvSpPr>
          <p:cNvPr id="28" name="Title 1"/>
          <p:cNvSpPr txBox="1">
            <a:spLocks/>
          </p:cNvSpPr>
          <p:nvPr/>
        </p:nvSpPr>
        <p:spPr>
          <a:xfrm>
            <a:off x="6944637" y="2013773"/>
            <a:ext cx="4795347" cy="1323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4800" dirty="0"/>
              <a:t>Социально-экономическое развитие города Иванова</a:t>
            </a:r>
            <a:endParaRPr lang="en-US" sz="4800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-312" r="8577" b="-312"/>
          <a:stretch/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4" r="5305"/>
          <a:stretch/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-1318" r="11148" b="-1318"/>
          <a:stretch/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3289" r="16617" b="-269"/>
          <a:stretch/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-312" r="8146" b="-312"/>
          <a:stretch/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22257"/>
          <a:stretch/>
        </p:blipFill>
        <p:spPr/>
      </p:pic>
      <p:sp>
        <p:nvSpPr>
          <p:cNvPr id="18" name="TextBox 17"/>
          <p:cNvSpPr txBox="1"/>
          <p:nvPr/>
        </p:nvSpPr>
        <p:spPr>
          <a:xfrm>
            <a:off x="6944637" y="4701612"/>
            <a:ext cx="397221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Source Sans Pro" charset="0"/>
                <a:ea typeface="Source Sans Pro" charset="0"/>
                <a:cs typeface="Source Sans Pro" charset="0"/>
              </a:rPr>
              <a:t>Выступление Главы города Иванова </a:t>
            </a:r>
          </a:p>
          <a:p>
            <a:pPr>
              <a:lnSpc>
                <a:spcPct val="130000"/>
              </a:lnSpc>
              <a:tabLst>
                <a:tab pos="1879600" algn="l"/>
              </a:tabLst>
            </a:pPr>
            <a:r>
              <a:rPr lang="ru-RU" sz="1200" dirty="0" smtClean="0">
                <a:latin typeface="Source Sans Pro" charset="0"/>
                <a:ea typeface="Source Sans Pro" charset="0"/>
                <a:cs typeface="Source Sans Pro" charset="0"/>
              </a:rPr>
              <a:t>В.Н. Шарыпова</a:t>
            </a:r>
          </a:p>
        </p:txBody>
      </p:sp>
    </p:spTree>
    <p:extLst>
      <p:ext uri="{BB962C8B-B14F-4D97-AF65-F5344CB8AC3E}">
        <p14:creationId xmlns:p14="http://schemas.microsoft.com/office/powerpoint/2010/main" val="8521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709790" y="2270635"/>
            <a:ext cx="9149073" cy="1353511"/>
            <a:chOff x="2188488" y="2221805"/>
            <a:chExt cx="9149073" cy="1353511"/>
          </a:xfrm>
        </p:grpSpPr>
        <p:sp>
          <p:nvSpPr>
            <p:cNvPr id="35" name="Freeform 34"/>
            <p:cNvSpPr/>
            <p:nvPr/>
          </p:nvSpPr>
          <p:spPr>
            <a:xfrm>
              <a:off x="4855359" y="2221805"/>
              <a:ext cx="6482202" cy="887106"/>
            </a:xfrm>
            <a:custGeom>
              <a:avLst/>
              <a:gdLst>
                <a:gd name="connsiteX0" fmla="*/ 0 w 7025640"/>
                <a:gd name="connsiteY0" fmla="*/ 0 h 887106"/>
                <a:gd name="connsiteX1" fmla="*/ 7025640 w 7025640"/>
                <a:gd name="connsiteY1" fmla="*/ 0 h 887106"/>
                <a:gd name="connsiteX2" fmla="*/ 7025640 w 7025640"/>
                <a:gd name="connsiteY2" fmla="*/ 887106 h 887106"/>
                <a:gd name="connsiteX3" fmla="*/ 831366 w 7025640"/>
                <a:gd name="connsiteY3" fmla="*/ 887106 h 887106"/>
                <a:gd name="connsiteX4" fmla="*/ 834369 w 7025640"/>
                <a:gd name="connsiteY4" fmla="*/ 886632 h 887106"/>
                <a:gd name="connsiteX5" fmla="*/ 543438 w 7025640"/>
                <a:gd name="connsiteY5" fmla="*/ 1172 h 887106"/>
                <a:gd name="connsiteX6" fmla="*/ 74001 w 7025640"/>
                <a:gd name="connsiteY6" fmla="*/ 239218 h 887106"/>
                <a:gd name="connsiteX7" fmla="*/ 0 w 7025640"/>
                <a:gd name="connsiteY7" fmla="*/ 276743 h 887106"/>
                <a:gd name="connsiteX0" fmla="*/ 0 w 7025640"/>
                <a:gd name="connsiteY0" fmla="*/ 0 h 887106"/>
                <a:gd name="connsiteX1" fmla="*/ 7025640 w 7025640"/>
                <a:gd name="connsiteY1" fmla="*/ 0 h 887106"/>
                <a:gd name="connsiteX2" fmla="*/ 7025640 w 7025640"/>
                <a:gd name="connsiteY2" fmla="*/ 887106 h 887106"/>
                <a:gd name="connsiteX3" fmla="*/ 831366 w 7025640"/>
                <a:gd name="connsiteY3" fmla="*/ 887106 h 887106"/>
                <a:gd name="connsiteX4" fmla="*/ 834369 w 7025640"/>
                <a:gd name="connsiteY4" fmla="*/ 886632 h 887106"/>
                <a:gd name="connsiteX5" fmla="*/ 543438 w 7025640"/>
                <a:gd name="connsiteY5" fmla="*/ 1172 h 887106"/>
                <a:gd name="connsiteX6" fmla="*/ 74001 w 7025640"/>
                <a:gd name="connsiteY6" fmla="*/ 239218 h 887106"/>
                <a:gd name="connsiteX7" fmla="*/ 0 w 7025640"/>
                <a:gd name="connsiteY7" fmla="*/ 0 h 887106"/>
                <a:gd name="connsiteX0" fmla="*/ 0 w 7025640"/>
                <a:gd name="connsiteY0" fmla="*/ 0 h 887106"/>
                <a:gd name="connsiteX1" fmla="*/ 7025640 w 7025640"/>
                <a:gd name="connsiteY1" fmla="*/ 0 h 887106"/>
                <a:gd name="connsiteX2" fmla="*/ 7025640 w 7025640"/>
                <a:gd name="connsiteY2" fmla="*/ 887106 h 887106"/>
                <a:gd name="connsiteX3" fmla="*/ 831366 w 7025640"/>
                <a:gd name="connsiteY3" fmla="*/ 887106 h 887106"/>
                <a:gd name="connsiteX4" fmla="*/ 834369 w 7025640"/>
                <a:gd name="connsiteY4" fmla="*/ 886632 h 887106"/>
                <a:gd name="connsiteX5" fmla="*/ 543438 w 7025640"/>
                <a:gd name="connsiteY5" fmla="*/ 1172 h 887106"/>
                <a:gd name="connsiteX6" fmla="*/ 0 w 7025640"/>
                <a:gd name="connsiteY6" fmla="*/ 0 h 887106"/>
                <a:gd name="connsiteX0" fmla="*/ 0 w 6482202"/>
                <a:gd name="connsiteY0" fmla="*/ 1172 h 887106"/>
                <a:gd name="connsiteX1" fmla="*/ 6482202 w 6482202"/>
                <a:gd name="connsiteY1" fmla="*/ 0 h 887106"/>
                <a:gd name="connsiteX2" fmla="*/ 6482202 w 6482202"/>
                <a:gd name="connsiteY2" fmla="*/ 887106 h 887106"/>
                <a:gd name="connsiteX3" fmla="*/ 287928 w 6482202"/>
                <a:gd name="connsiteY3" fmla="*/ 887106 h 887106"/>
                <a:gd name="connsiteX4" fmla="*/ 290931 w 6482202"/>
                <a:gd name="connsiteY4" fmla="*/ 886632 h 887106"/>
                <a:gd name="connsiteX5" fmla="*/ 0 w 6482202"/>
                <a:gd name="connsiteY5" fmla="*/ 1172 h 88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2202" h="887106">
                  <a:moveTo>
                    <a:pt x="0" y="1172"/>
                  </a:moveTo>
                  <a:lnTo>
                    <a:pt x="6482202" y="0"/>
                  </a:lnTo>
                  <a:lnTo>
                    <a:pt x="6482202" y="887106"/>
                  </a:lnTo>
                  <a:lnTo>
                    <a:pt x="287928" y="887106"/>
                  </a:lnTo>
                  <a:lnTo>
                    <a:pt x="290931" y="886632"/>
                  </a:lnTo>
                  <a:cubicBezTo>
                    <a:pt x="242443" y="564647"/>
                    <a:pt x="129303" y="274860"/>
                    <a:pt x="0" y="117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188488" y="2222977"/>
              <a:ext cx="2957802" cy="1352339"/>
            </a:xfrm>
            <a:custGeom>
              <a:avLst/>
              <a:gdLst>
                <a:gd name="T0" fmla="*/ 165 w 183"/>
                <a:gd name="T1" fmla="*/ 0 h 84"/>
                <a:gd name="T2" fmla="*/ 165 w 183"/>
                <a:gd name="T3" fmla="*/ 0 h 84"/>
                <a:gd name="T4" fmla="*/ 165 w 183"/>
                <a:gd name="T5" fmla="*/ 0 h 84"/>
                <a:gd name="T6" fmla="*/ 0 w 183"/>
                <a:gd name="T7" fmla="*/ 84 h 84"/>
                <a:gd name="T8" fmla="*/ 183 w 183"/>
                <a:gd name="T9" fmla="*/ 55 h 84"/>
                <a:gd name="T10" fmla="*/ 165 w 183"/>
                <a:gd name="T1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84">
                  <a:moveTo>
                    <a:pt x="165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0" y="35"/>
                    <a:pt x="173" y="17"/>
                    <a:pt x="165" y="0"/>
                  </a:cubicBezTo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709790" y="3624145"/>
            <a:ext cx="9149073" cy="1352339"/>
            <a:chOff x="2188488" y="3575315"/>
            <a:chExt cx="9149073" cy="1352339"/>
          </a:xfrm>
        </p:grpSpPr>
        <p:sp>
          <p:nvSpPr>
            <p:cNvPr id="37" name="Freeform 36"/>
            <p:cNvSpPr/>
            <p:nvPr/>
          </p:nvSpPr>
          <p:spPr>
            <a:xfrm>
              <a:off x="4868545" y="4022144"/>
              <a:ext cx="6469016" cy="875683"/>
            </a:xfrm>
            <a:custGeom>
              <a:avLst/>
              <a:gdLst>
                <a:gd name="connsiteX0" fmla="*/ 0 w 7025640"/>
                <a:gd name="connsiteY0" fmla="*/ 626027 h 871772"/>
                <a:gd name="connsiteX1" fmla="*/ 68793 w 7025640"/>
                <a:gd name="connsiteY1" fmla="*/ 660911 h 871772"/>
                <a:gd name="connsiteX2" fmla="*/ 462052 w 7025640"/>
                <a:gd name="connsiteY2" fmla="*/ 860328 h 871772"/>
                <a:gd name="connsiteX3" fmla="*/ 484620 w 7025640"/>
                <a:gd name="connsiteY3" fmla="*/ 871772 h 871772"/>
                <a:gd name="connsiteX4" fmla="*/ 0 w 7025640"/>
                <a:gd name="connsiteY4" fmla="*/ 871772 h 871772"/>
                <a:gd name="connsiteX5" fmla="*/ 732131 w 7025640"/>
                <a:gd name="connsiteY5" fmla="*/ 0 h 871772"/>
                <a:gd name="connsiteX6" fmla="*/ 7025640 w 7025640"/>
                <a:gd name="connsiteY6" fmla="*/ 0 h 871772"/>
                <a:gd name="connsiteX7" fmla="*/ 7025640 w 7025640"/>
                <a:gd name="connsiteY7" fmla="*/ 871772 h 871772"/>
                <a:gd name="connsiteX8" fmla="*/ 556624 w 7025640"/>
                <a:gd name="connsiteY8" fmla="*/ 871772 h 871772"/>
                <a:gd name="connsiteX9" fmla="*/ 636627 w 7025640"/>
                <a:gd name="connsiteY9" fmla="*/ 690798 h 871772"/>
                <a:gd name="connsiteX10" fmla="*/ 834369 w 7025640"/>
                <a:gd name="connsiteY10" fmla="*/ 16138 h 871772"/>
                <a:gd name="connsiteX0" fmla="*/ 0 w 7025640"/>
                <a:gd name="connsiteY0" fmla="*/ 871772 h 871772"/>
                <a:gd name="connsiteX1" fmla="*/ 68793 w 7025640"/>
                <a:gd name="connsiteY1" fmla="*/ 660911 h 871772"/>
                <a:gd name="connsiteX2" fmla="*/ 462052 w 7025640"/>
                <a:gd name="connsiteY2" fmla="*/ 860328 h 871772"/>
                <a:gd name="connsiteX3" fmla="*/ 484620 w 7025640"/>
                <a:gd name="connsiteY3" fmla="*/ 871772 h 871772"/>
                <a:gd name="connsiteX4" fmla="*/ 0 w 7025640"/>
                <a:gd name="connsiteY4" fmla="*/ 871772 h 871772"/>
                <a:gd name="connsiteX5" fmla="*/ 732131 w 7025640"/>
                <a:gd name="connsiteY5" fmla="*/ 0 h 871772"/>
                <a:gd name="connsiteX6" fmla="*/ 7025640 w 7025640"/>
                <a:gd name="connsiteY6" fmla="*/ 0 h 871772"/>
                <a:gd name="connsiteX7" fmla="*/ 7025640 w 7025640"/>
                <a:gd name="connsiteY7" fmla="*/ 871772 h 871772"/>
                <a:gd name="connsiteX8" fmla="*/ 556624 w 7025640"/>
                <a:gd name="connsiteY8" fmla="*/ 871772 h 871772"/>
                <a:gd name="connsiteX9" fmla="*/ 636627 w 7025640"/>
                <a:gd name="connsiteY9" fmla="*/ 690798 h 871772"/>
                <a:gd name="connsiteX10" fmla="*/ 834369 w 7025640"/>
                <a:gd name="connsiteY10" fmla="*/ 16138 h 871772"/>
                <a:gd name="connsiteX11" fmla="*/ 732131 w 7025640"/>
                <a:gd name="connsiteY11" fmla="*/ 0 h 871772"/>
                <a:gd name="connsiteX0" fmla="*/ 0 w 7025640"/>
                <a:gd name="connsiteY0" fmla="*/ 871772 h 871772"/>
                <a:gd name="connsiteX1" fmla="*/ 462052 w 7025640"/>
                <a:gd name="connsiteY1" fmla="*/ 860328 h 871772"/>
                <a:gd name="connsiteX2" fmla="*/ 484620 w 7025640"/>
                <a:gd name="connsiteY2" fmla="*/ 871772 h 871772"/>
                <a:gd name="connsiteX3" fmla="*/ 0 w 7025640"/>
                <a:gd name="connsiteY3" fmla="*/ 871772 h 871772"/>
                <a:gd name="connsiteX4" fmla="*/ 732131 w 7025640"/>
                <a:gd name="connsiteY4" fmla="*/ 0 h 871772"/>
                <a:gd name="connsiteX5" fmla="*/ 7025640 w 7025640"/>
                <a:gd name="connsiteY5" fmla="*/ 0 h 871772"/>
                <a:gd name="connsiteX6" fmla="*/ 7025640 w 7025640"/>
                <a:gd name="connsiteY6" fmla="*/ 871772 h 871772"/>
                <a:gd name="connsiteX7" fmla="*/ 556624 w 7025640"/>
                <a:gd name="connsiteY7" fmla="*/ 871772 h 871772"/>
                <a:gd name="connsiteX8" fmla="*/ 636627 w 7025640"/>
                <a:gd name="connsiteY8" fmla="*/ 690798 h 871772"/>
                <a:gd name="connsiteX9" fmla="*/ 834369 w 7025640"/>
                <a:gd name="connsiteY9" fmla="*/ 16138 h 871772"/>
                <a:gd name="connsiteX10" fmla="*/ 732131 w 7025640"/>
                <a:gd name="connsiteY10" fmla="*/ 0 h 871772"/>
                <a:gd name="connsiteX0" fmla="*/ 22568 w 6563588"/>
                <a:gd name="connsiteY0" fmla="*/ 871772 h 871772"/>
                <a:gd name="connsiteX1" fmla="*/ 0 w 6563588"/>
                <a:gd name="connsiteY1" fmla="*/ 860328 h 871772"/>
                <a:gd name="connsiteX2" fmla="*/ 22568 w 6563588"/>
                <a:gd name="connsiteY2" fmla="*/ 871772 h 871772"/>
                <a:gd name="connsiteX3" fmla="*/ 270079 w 6563588"/>
                <a:gd name="connsiteY3" fmla="*/ 0 h 871772"/>
                <a:gd name="connsiteX4" fmla="*/ 6563588 w 6563588"/>
                <a:gd name="connsiteY4" fmla="*/ 0 h 871772"/>
                <a:gd name="connsiteX5" fmla="*/ 6563588 w 6563588"/>
                <a:gd name="connsiteY5" fmla="*/ 871772 h 871772"/>
                <a:gd name="connsiteX6" fmla="*/ 94572 w 6563588"/>
                <a:gd name="connsiteY6" fmla="*/ 871772 h 871772"/>
                <a:gd name="connsiteX7" fmla="*/ 174575 w 6563588"/>
                <a:gd name="connsiteY7" fmla="*/ 690798 h 871772"/>
                <a:gd name="connsiteX8" fmla="*/ 372317 w 6563588"/>
                <a:gd name="connsiteY8" fmla="*/ 16138 h 871772"/>
                <a:gd name="connsiteX9" fmla="*/ 270079 w 6563588"/>
                <a:gd name="connsiteY9" fmla="*/ 0 h 871772"/>
                <a:gd name="connsiteX0" fmla="*/ 175507 w 6469016"/>
                <a:gd name="connsiteY0" fmla="*/ 0 h 871772"/>
                <a:gd name="connsiteX1" fmla="*/ 6469016 w 6469016"/>
                <a:gd name="connsiteY1" fmla="*/ 0 h 871772"/>
                <a:gd name="connsiteX2" fmla="*/ 6469016 w 6469016"/>
                <a:gd name="connsiteY2" fmla="*/ 871772 h 871772"/>
                <a:gd name="connsiteX3" fmla="*/ 0 w 6469016"/>
                <a:gd name="connsiteY3" fmla="*/ 871772 h 871772"/>
                <a:gd name="connsiteX4" fmla="*/ 80003 w 6469016"/>
                <a:gd name="connsiteY4" fmla="*/ 690798 h 871772"/>
                <a:gd name="connsiteX5" fmla="*/ 277745 w 6469016"/>
                <a:gd name="connsiteY5" fmla="*/ 16138 h 871772"/>
                <a:gd name="connsiteX6" fmla="*/ 175507 w 6469016"/>
                <a:gd name="connsiteY6" fmla="*/ 0 h 871772"/>
                <a:gd name="connsiteX0" fmla="*/ 175507 w 6469016"/>
                <a:gd name="connsiteY0" fmla="*/ 3911 h 875683"/>
                <a:gd name="connsiteX1" fmla="*/ 6469016 w 6469016"/>
                <a:gd name="connsiteY1" fmla="*/ 3911 h 875683"/>
                <a:gd name="connsiteX2" fmla="*/ 6469016 w 6469016"/>
                <a:gd name="connsiteY2" fmla="*/ 875683 h 875683"/>
                <a:gd name="connsiteX3" fmla="*/ 0 w 6469016"/>
                <a:gd name="connsiteY3" fmla="*/ 875683 h 875683"/>
                <a:gd name="connsiteX4" fmla="*/ 80003 w 6469016"/>
                <a:gd name="connsiteY4" fmla="*/ 694709 h 875683"/>
                <a:gd name="connsiteX5" fmla="*/ 277745 w 6469016"/>
                <a:gd name="connsiteY5" fmla="*/ 20049 h 875683"/>
                <a:gd name="connsiteX6" fmla="*/ 279855 w 6469016"/>
                <a:gd name="connsiteY6" fmla="*/ 0 h 875683"/>
                <a:gd name="connsiteX7" fmla="*/ 175507 w 6469016"/>
                <a:gd name="connsiteY7" fmla="*/ 3911 h 875683"/>
                <a:gd name="connsiteX0" fmla="*/ 279855 w 6469016"/>
                <a:gd name="connsiteY0" fmla="*/ 0 h 875683"/>
                <a:gd name="connsiteX1" fmla="*/ 6469016 w 6469016"/>
                <a:gd name="connsiteY1" fmla="*/ 3911 h 875683"/>
                <a:gd name="connsiteX2" fmla="*/ 6469016 w 6469016"/>
                <a:gd name="connsiteY2" fmla="*/ 875683 h 875683"/>
                <a:gd name="connsiteX3" fmla="*/ 0 w 6469016"/>
                <a:gd name="connsiteY3" fmla="*/ 875683 h 875683"/>
                <a:gd name="connsiteX4" fmla="*/ 80003 w 6469016"/>
                <a:gd name="connsiteY4" fmla="*/ 694709 h 875683"/>
                <a:gd name="connsiteX5" fmla="*/ 277745 w 6469016"/>
                <a:gd name="connsiteY5" fmla="*/ 20049 h 875683"/>
                <a:gd name="connsiteX6" fmla="*/ 279855 w 6469016"/>
                <a:gd name="connsiteY6" fmla="*/ 0 h 87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9016" h="875683">
                  <a:moveTo>
                    <a:pt x="279855" y="0"/>
                  </a:moveTo>
                  <a:lnTo>
                    <a:pt x="6469016" y="3911"/>
                  </a:lnTo>
                  <a:lnTo>
                    <a:pt x="6469016" y="875683"/>
                  </a:lnTo>
                  <a:lnTo>
                    <a:pt x="0" y="875683"/>
                  </a:lnTo>
                  <a:lnTo>
                    <a:pt x="80003" y="694709"/>
                  </a:lnTo>
                  <a:cubicBezTo>
                    <a:pt x="168646" y="478879"/>
                    <a:pt x="241379" y="249464"/>
                    <a:pt x="277745" y="20049"/>
                  </a:cubicBezTo>
                  <a:lnTo>
                    <a:pt x="27985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>
                    <a:alpha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188488" y="3575315"/>
              <a:ext cx="2957802" cy="1352339"/>
            </a:xfrm>
            <a:custGeom>
              <a:avLst/>
              <a:gdLst>
                <a:gd name="T0" fmla="*/ 0 w 183"/>
                <a:gd name="T1" fmla="*/ 0 h 84"/>
                <a:gd name="T2" fmla="*/ 165 w 183"/>
                <a:gd name="T3" fmla="*/ 84 h 84"/>
                <a:gd name="T4" fmla="*/ 165 w 183"/>
                <a:gd name="T5" fmla="*/ 84 h 84"/>
                <a:gd name="T6" fmla="*/ 183 w 183"/>
                <a:gd name="T7" fmla="*/ 29 h 84"/>
                <a:gd name="T8" fmla="*/ 0 w 183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84">
                  <a:moveTo>
                    <a:pt x="0" y="0"/>
                  </a:move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73" y="67"/>
                    <a:pt x="180" y="48"/>
                    <a:pt x="183" y="2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09790" y="3153536"/>
            <a:ext cx="9149073" cy="937014"/>
            <a:chOff x="2188488" y="3104706"/>
            <a:chExt cx="9149073" cy="937014"/>
          </a:xfrm>
        </p:grpSpPr>
        <p:sp>
          <p:nvSpPr>
            <p:cNvPr id="36" name="Freeform 35"/>
            <p:cNvSpPr/>
            <p:nvPr/>
          </p:nvSpPr>
          <p:spPr>
            <a:xfrm>
              <a:off x="5145362" y="3104706"/>
              <a:ext cx="6192199" cy="921465"/>
            </a:xfrm>
            <a:custGeom>
              <a:avLst/>
              <a:gdLst>
                <a:gd name="connsiteX0" fmla="*/ 0 w 7025640"/>
                <a:gd name="connsiteY0" fmla="*/ 801187 h 917262"/>
                <a:gd name="connsiteX1" fmla="*/ 112613 w 7025640"/>
                <a:gd name="connsiteY1" fmla="*/ 818942 h 917262"/>
                <a:gd name="connsiteX2" fmla="*/ 678847 w 7025640"/>
                <a:gd name="connsiteY2" fmla="*/ 908215 h 917262"/>
                <a:gd name="connsiteX3" fmla="*/ 736233 w 7025640"/>
                <a:gd name="connsiteY3" fmla="*/ 917262 h 917262"/>
                <a:gd name="connsiteX4" fmla="*/ 0 w 7025640"/>
                <a:gd name="connsiteY4" fmla="*/ 917262 h 917262"/>
                <a:gd name="connsiteX5" fmla="*/ 0 w 7025640"/>
                <a:gd name="connsiteY5" fmla="*/ 0 h 917262"/>
                <a:gd name="connsiteX6" fmla="*/ 7025640 w 7025640"/>
                <a:gd name="connsiteY6" fmla="*/ 0 h 917262"/>
                <a:gd name="connsiteX7" fmla="*/ 7025640 w 7025640"/>
                <a:gd name="connsiteY7" fmla="*/ 917262 h 917262"/>
                <a:gd name="connsiteX8" fmla="*/ 836332 w 7025640"/>
                <a:gd name="connsiteY8" fmla="*/ 917262 h 917262"/>
                <a:gd name="connsiteX9" fmla="*/ 857078 w 7025640"/>
                <a:gd name="connsiteY9" fmla="*/ 699608 h 917262"/>
                <a:gd name="connsiteX10" fmla="*/ 867181 w 7025640"/>
                <a:gd name="connsiteY10" fmla="*/ 466406 h 917262"/>
                <a:gd name="connsiteX11" fmla="*/ 834850 w 7025640"/>
                <a:gd name="connsiteY11" fmla="*/ 1 h 917262"/>
                <a:gd name="connsiteX12" fmla="*/ 314117 w 7025640"/>
                <a:gd name="connsiteY12" fmla="*/ 82100 h 917262"/>
                <a:gd name="connsiteX13" fmla="*/ 0 w 7025640"/>
                <a:gd name="connsiteY13" fmla="*/ 131624 h 917262"/>
                <a:gd name="connsiteX0" fmla="*/ 0 w 7025640"/>
                <a:gd name="connsiteY0" fmla="*/ 805390 h 921465"/>
                <a:gd name="connsiteX1" fmla="*/ 112613 w 7025640"/>
                <a:gd name="connsiteY1" fmla="*/ 823145 h 921465"/>
                <a:gd name="connsiteX2" fmla="*/ 678847 w 7025640"/>
                <a:gd name="connsiteY2" fmla="*/ 912418 h 921465"/>
                <a:gd name="connsiteX3" fmla="*/ 736233 w 7025640"/>
                <a:gd name="connsiteY3" fmla="*/ 921465 h 921465"/>
                <a:gd name="connsiteX4" fmla="*/ 0 w 7025640"/>
                <a:gd name="connsiteY4" fmla="*/ 921465 h 921465"/>
                <a:gd name="connsiteX5" fmla="*/ 0 w 7025640"/>
                <a:gd name="connsiteY5" fmla="*/ 805390 h 921465"/>
                <a:gd name="connsiteX6" fmla="*/ 0 w 7025640"/>
                <a:gd name="connsiteY6" fmla="*/ 4203 h 921465"/>
                <a:gd name="connsiteX7" fmla="*/ 7025640 w 7025640"/>
                <a:gd name="connsiteY7" fmla="*/ 4203 h 921465"/>
                <a:gd name="connsiteX8" fmla="*/ 7025640 w 7025640"/>
                <a:gd name="connsiteY8" fmla="*/ 921465 h 921465"/>
                <a:gd name="connsiteX9" fmla="*/ 836332 w 7025640"/>
                <a:gd name="connsiteY9" fmla="*/ 921465 h 921465"/>
                <a:gd name="connsiteX10" fmla="*/ 857078 w 7025640"/>
                <a:gd name="connsiteY10" fmla="*/ 703811 h 921465"/>
                <a:gd name="connsiteX11" fmla="*/ 867181 w 7025640"/>
                <a:gd name="connsiteY11" fmla="*/ 470609 h 921465"/>
                <a:gd name="connsiteX12" fmla="*/ 834850 w 7025640"/>
                <a:gd name="connsiteY12" fmla="*/ 4204 h 921465"/>
                <a:gd name="connsiteX13" fmla="*/ 833441 w 7025640"/>
                <a:gd name="connsiteY13" fmla="*/ 0 h 921465"/>
                <a:gd name="connsiteX14" fmla="*/ 314117 w 7025640"/>
                <a:gd name="connsiteY14" fmla="*/ 86303 h 921465"/>
                <a:gd name="connsiteX15" fmla="*/ 0 w 7025640"/>
                <a:gd name="connsiteY15" fmla="*/ 135827 h 921465"/>
                <a:gd name="connsiteX16" fmla="*/ 0 w 7025640"/>
                <a:gd name="connsiteY16" fmla="*/ 4203 h 921465"/>
                <a:gd name="connsiteX0" fmla="*/ 0 w 7025640"/>
                <a:gd name="connsiteY0" fmla="*/ 805390 h 921465"/>
                <a:gd name="connsiteX1" fmla="*/ 112613 w 7025640"/>
                <a:gd name="connsiteY1" fmla="*/ 823145 h 921465"/>
                <a:gd name="connsiteX2" fmla="*/ 678847 w 7025640"/>
                <a:gd name="connsiteY2" fmla="*/ 912418 h 921465"/>
                <a:gd name="connsiteX3" fmla="*/ 736233 w 7025640"/>
                <a:gd name="connsiteY3" fmla="*/ 921465 h 921465"/>
                <a:gd name="connsiteX4" fmla="*/ 0 w 7025640"/>
                <a:gd name="connsiteY4" fmla="*/ 921465 h 921465"/>
                <a:gd name="connsiteX5" fmla="*/ 0 w 7025640"/>
                <a:gd name="connsiteY5" fmla="*/ 805390 h 921465"/>
                <a:gd name="connsiteX6" fmla="*/ 0 w 7025640"/>
                <a:gd name="connsiteY6" fmla="*/ 4203 h 921465"/>
                <a:gd name="connsiteX7" fmla="*/ 7025640 w 7025640"/>
                <a:gd name="connsiteY7" fmla="*/ 4203 h 921465"/>
                <a:gd name="connsiteX8" fmla="*/ 7025640 w 7025640"/>
                <a:gd name="connsiteY8" fmla="*/ 921465 h 921465"/>
                <a:gd name="connsiteX9" fmla="*/ 836332 w 7025640"/>
                <a:gd name="connsiteY9" fmla="*/ 921465 h 921465"/>
                <a:gd name="connsiteX10" fmla="*/ 857078 w 7025640"/>
                <a:gd name="connsiteY10" fmla="*/ 703811 h 921465"/>
                <a:gd name="connsiteX11" fmla="*/ 867181 w 7025640"/>
                <a:gd name="connsiteY11" fmla="*/ 470609 h 921465"/>
                <a:gd name="connsiteX12" fmla="*/ 834850 w 7025640"/>
                <a:gd name="connsiteY12" fmla="*/ 4204 h 921465"/>
                <a:gd name="connsiteX13" fmla="*/ 833441 w 7025640"/>
                <a:gd name="connsiteY13" fmla="*/ 0 h 921465"/>
                <a:gd name="connsiteX14" fmla="*/ 314117 w 7025640"/>
                <a:gd name="connsiteY14" fmla="*/ 86303 h 921465"/>
                <a:gd name="connsiteX15" fmla="*/ 0 w 7025640"/>
                <a:gd name="connsiteY15" fmla="*/ 4203 h 921465"/>
                <a:gd name="connsiteX0" fmla="*/ 0 w 7025640"/>
                <a:gd name="connsiteY0" fmla="*/ 805390 h 921465"/>
                <a:gd name="connsiteX1" fmla="*/ 112613 w 7025640"/>
                <a:gd name="connsiteY1" fmla="*/ 823145 h 921465"/>
                <a:gd name="connsiteX2" fmla="*/ 678847 w 7025640"/>
                <a:gd name="connsiteY2" fmla="*/ 912418 h 921465"/>
                <a:gd name="connsiteX3" fmla="*/ 736233 w 7025640"/>
                <a:gd name="connsiteY3" fmla="*/ 921465 h 921465"/>
                <a:gd name="connsiteX4" fmla="*/ 0 w 7025640"/>
                <a:gd name="connsiteY4" fmla="*/ 921465 h 921465"/>
                <a:gd name="connsiteX5" fmla="*/ 0 w 7025640"/>
                <a:gd name="connsiteY5" fmla="*/ 805390 h 921465"/>
                <a:gd name="connsiteX6" fmla="*/ 0 w 7025640"/>
                <a:gd name="connsiteY6" fmla="*/ 4203 h 921465"/>
                <a:gd name="connsiteX7" fmla="*/ 7025640 w 7025640"/>
                <a:gd name="connsiteY7" fmla="*/ 4203 h 921465"/>
                <a:gd name="connsiteX8" fmla="*/ 7025640 w 7025640"/>
                <a:gd name="connsiteY8" fmla="*/ 921465 h 921465"/>
                <a:gd name="connsiteX9" fmla="*/ 836332 w 7025640"/>
                <a:gd name="connsiteY9" fmla="*/ 921465 h 921465"/>
                <a:gd name="connsiteX10" fmla="*/ 857078 w 7025640"/>
                <a:gd name="connsiteY10" fmla="*/ 703811 h 921465"/>
                <a:gd name="connsiteX11" fmla="*/ 867181 w 7025640"/>
                <a:gd name="connsiteY11" fmla="*/ 470609 h 921465"/>
                <a:gd name="connsiteX12" fmla="*/ 834850 w 7025640"/>
                <a:gd name="connsiteY12" fmla="*/ 4204 h 921465"/>
                <a:gd name="connsiteX13" fmla="*/ 833441 w 7025640"/>
                <a:gd name="connsiteY13" fmla="*/ 0 h 921465"/>
                <a:gd name="connsiteX14" fmla="*/ 0 w 7025640"/>
                <a:gd name="connsiteY14" fmla="*/ 4203 h 921465"/>
                <a:gd name="connsiteX0" fmla="*/ 0 w 7025640"/>
                <a:gd name="connsiteY0" fmla="*/ 805390 h 921465"/>
                <a:gd name="connsiteX1" fmla="*/ 112613 w 7025640"/>
                <a:gd name="connsiteY1" fmla="*/ 823145 h 921465"/>
                <a:gd name="connsiteX2" fmla="*/ 678847 w 7025640"/>
                <a:gd name="connsiteY2" fmla="*/ 912418 h 921465"/>
                <a:gd name="connsiteX3" fmla="*/ 736233 w 7025640"/>
                <a:gd name="connsiteY3" fmla="*/ 921465 h 921465"/>
                <a:gd name="connsiteX4" fmla="*/ 0 w 7025640"/>
                <a:gd name="connsiteY4" fmla="*/ 921465 h 921465"/>
                <a:gd name="connsiteX5" fmla="*/ 0 w 7025640"/>
                <a:gd name="connsiteY5" fmla="*/ 805390 h 921465"/>
                <a:gd name="connsiteX6" fmla="*/ 833441 w 7025640"/>
                <a:gd name="connsiteY6" fmla="*/ 0 h 921465"/>
                <a:gd name="connsiteX7" fmla="*/ 7025640 w 7025640"/>
                <a:gd name="connsiteY7" fmla="*/ 4203 h 921465"/>
                <a:gd name="connsiteX8" fmla="*/ 7025640 w 7025640"/>
                <a:gd name="connsiteY8" fmla="*/ 921465 h 921465"/>
                <a:gd name="connsiteX9" fmla="*/ 836332 w 7025640"/>
                <a:gd name="connsiteY9" fmla="*/ 921465 h 921465"/>
                <a:gd name="connsiteX10" fmla="*/ 857078 w 7025640"/>
                <a:gd name="connsiteY10" fmla="*/ 703811 h 921465"/>
                <a:gd name="connsiteX11" fmla="*/ 867181 w 7025640"/>
                <a:gd name="connsiteY11" fmla="*/ 470609 h 921465"/>
                <a:gd name="connsiteX12" fmla="*/ 834850 w 7025640"/>
                <a:gd name="connsiteY12" fmla="*/ 4204 h 921465"/>
                <a:gd name="connsiteX13" fmla="*/ 833441 w 7025640"/>
                <a:gd name="connsiteY13" fmla="*/ 0 h 921465"/>
                <a:gd name="connsiteX0" fmla="*/ 0 w 7025640"/>
                <a:gd name="connsiteY0" fmla="*/ 921465 h 921465"/>
                <a:gd name="connsiteX1" fmla="*/ 112613 w 7025640"/>
                <a:gd name="connsiteY1" fmla="*/ 823145 h 921465"/>
                <a:gd name="connsiteX2" fmla="*/ 678847 w 7025640"/>
                <a:gd name="connsiteY2" fmla="*/ 912418 h 921465"/>
                <a:gd name="connsiteX3" fmla="*/ 736233 w 7025640"/>
                <a:gd name="connsiteY3" fmla="*/ 921465 h 921465"/>
                <a:gd name="connsiteX4" fmla="*/ 0 w 7025640"/>
                <a:gd name="connsiteY4" fmla="*/ 921465 h 921465"/>
                <a:gd name="connsiteX5" fmla="*/ 833441 w 7025640"/>
                <a:gd name="connsiteY5" fmla="*/ 0 h 921465"/>
                <a:gd name="connsiteX6" fmla="*/ 7025640 w 7025640"/>
                <a:gd name="connsiteY6" fmla="*/ 4203 h 921465"/>
                <a:gd name="connsiteX7" fmla="*/ 7025640 w 7025640"/>
                <a:gd name="connsiteY7" fmla="*/ 921465 h 921465"/>
                <a:gd name="connsiteX8" fmla="*/ 836332 w 7025640"/>
                <a:gd name="connsiteY8" fmla="*/ 921465 h 921465"/>
                <a:gd name="connsiteX9" fmla="*/ 857078 w 7025640"/>
                <a:gd name="connsiteY9" fmla="*/ 703811 h 921465"/>
                <a:gd name="connsiteX10" fmla="*/ 867181 w 7025640"/>
                <a:gd name="connsiteY10" fmla="*/ 470609 h 921465"/>
                <a:gd name="connsiteX11" fmla="*/ 834850 w 7025640"/>
                <a:gd name="connsiteY11" fmla="*/ 4204 h 921465"/>
                <a:gd name="connsiteX12" fmla="*/ 833441 w 7025640"/>
                <a:gd name="connsiteY12" fmla="*/ 0 h 921465"/>
                <a:gd name="connsiteX0" fmla="*/ 623620 w 6913027"/>
                <a:gd name="connsiteY0" fmla="*/ 921465 h 921465"/>
                <a:gd name="connsiteX1" fmla="*/ 0 w 6913027"/>
                <a:gd name="connsiteY1" fmla="*/ 823145 h 921465"/>
                <a:gd name="connsiteX2" fmla="*/ 566234 w 6913027"/>
                <a:gd name="connsiteY2" fmla="*/ 912418 h 921465"/>
                <a:gd name="connsiteX3" fmla="*/ 623620 w 6913027"/>
                <a:gd name="connsiteY3" fmla="*/ 921465 h 921465"/>
                <a:gd name="connsiteX4" fmla="*/ 720828 w 6913027"/>
                <a:gd name="connsiteY4" fmla="*/ 0 h 921465"/>
                <a:gd name="connsiteX5" fmla="*/ 6913027 w 6913027"/>
                <a:gd name="connsiteY5" fmla="*/ 4203 h 921465"/>
                <a:gd name="connsiteX6" fmla="*/ 6913027 w 6913027"/>
                <a:gd name="connsiteY6" fmla="*/ 921465 h 921465"/>
                <a:gd name="connsiteX7" fmla="*/ 723719 w 6913027"/>
                <a:gd name="connsiteY7" fmla="*/ 921465 h 921465"/>
                <a:gd name="connsiteX8" fmla="*/ 744465 w 6913027"/>
                <a:gd name="connsiteY8" fmla="*/ 703811 h 921465"/>
                <a:gd name="connsiteX9" fmla="*/ 754568 w 6913027"/>
                <a:gd name="connsiteY9" fmla="*/ 470609 h 921465"/>
                <a:gd name="connsiteX10" fmla="*/ 722237 w 6913027"/>
                <a:gd name="connsiteY10" fmla="*/ 4204 h 921465"/>
                <a:gd name="connsiteX11" fmla="*/ 720828 w 6913027"/>
                <a:gd name="connsiteY11" fmla="*/ 0 h 921465"/>
                <a:gd name="connsiteX0" fmla="*/ 57386 w 6346793"/>
                <a:gd name="connsiteY0" fmla="*/ 921465 h 921465"/>
                <a:gd name="connsiteX1" fmla="*/ 0 w 6346793"/>
                <a:gd name="connsiteY1" fmla="*/ 912418 h 921465"/>
                <a:gd name="connsiteX2" fmla="*/ 57386 w 6346793"/>
                <a:gd name="connsiteY2" fmla="*/ 921465 h 921465"/>
                <a:gd name="connsiteX3" fmla="*/ 154594 w 6346793"/>
                <a:gd name="connsiteY3" fmla="*/ 0 h 921465"/>
                <a:gd name="connsiteX4" fmla="*/ 6346793 w 6346793"/>
                <a:gd name="connsiteY4" fmla="*/ 4203 h 921465"/>
                <a:gd name="connsiteX5" fmla="*/ 6346793 w 6346793"/>
                <a:gd name="connsiteY5" fmla="*/ 921465 h 921465"/>
                <a:gd name="connsiteX6" fmla="*/ 157485 w 6346793"/>
                <a:gd name="connsiteY6" fmla="*/ 921465 h 921465"/>
                <a:gd name="connsiteX7" fmla="*/ 178231 w 6346793"/>
                <a:gd name="connsiteY7" fmla="*/ 703811 h 921465"/>
                <a:gd name="connsiteX8" fmla="*/ 188334 w 6346793"/>
                <a:gd name="connsiteY8" fmla="*/ 470609 h 921465"/>
                <a:gd name="connsiteX9" fmla="*/ 156003 w 6346793"/>
                <a:gd name="connsiteY9" fmla="*/ 4204 h 921465"/>
                <a:gd name="connsiteX10" fmla="*/ 154594 w 6346793"/>
                <a:gd name="connsiteY10" fmla="*/ 0 h 921465"/>
                <a:gd name="connsiteX0" fmla="*/ 0 w 6192199"/>
                <a:gd name="connsiteY0" fmla="*/ 0 h 921465"/>
                <a:gd name="connsiteX1" fmla="*/ 6192199 w 6192199"/>
                <a:gd name="connsiteY1" fmla="*/ 4203 h 921465"/>
                <a:gd name="connsiteX2" fmla="*/ 6192199 w 6192199"/>
                <a:gd name="connsiteY2" fmla="*/ 921465 h 921465"/>
                <a:gd name="connsiteX3" fmla="*/ 2891 w 6192199"/>
                <a:gd name="connsiteY3" fmla="*/ 921465 h 921465"/>
                <a:gd name="connsiteX4" fmla="*/ 23637 w 6192199"/>
                <a:gd name="connsiteY4" fmla="*/ 703811 h 921465"/>
                <a:gd name="connsiteX5" fmla="*/ 33740 w 6192199"/>
                <a:gd name="connsiteY5" fmla="*/ 470609 h 921465"/>
                <a:gd name="connsiteX6" fmla="*/ 1409 w 6192199"/>
                <a:gd name="connsiteY6" fmla="*/ 4204 h 921465"/>
                <a:gd name="connsiteX7" fmla="*/ 0 w 6192199"/>
                <a:gd name="connsiteY7" fmla="*/ 0 h 9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2199" h="921465">
                  <a:moveTo>
                    <a:pt x="0" y="0"/>
                  </a:moveTo>
                  <a:lnTo>
                    <a:pt x="6192199" y="4203"/>
                  </a:lnTo>
                  <a:lnTo>
                    <a:pt x="6192199" y="921465"/>
                  </a:lnTo>
                  <a:lnTo>
                    <a:pt x="2891" y="921465"/>
                  </a:lnTo>
                  <a:lnTo>
                    <a:pt x="23637" y="703811"/>
                  </a:lnTo>
                  <a:cubicBezTo>
                    <a:pt x="29699" y="627417"/>
                    <a:pt x="33740" y="551023"/>
                    <a:pt x="33740" y="470609"/>
                  </a:cubicBezTo>
                  <a:cubicBezTo>
                    <a:pt x="33740" y="309780"/>
                    <a:pt x="17575" y="148950"/>
                    <a:pt x="1409" y="4204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188488" y="3108911"/>
              <a:ext cx="2990614" cy="932809"/>
            </a:xfrm>
            <a:custGeom>
              <a:avLst/>
              <a:gdLst>
                <a:gd name="T0" fmla="*/ 183 w 185"/>
                <a:gd name="T1" fmla="*/ 0 h 58"/>
                <a:gd name="T2" fmla="*/ 183 w 185"/>
                <a:gd name="T3" fmla="*/ 0 h 58"/>
                <a:gd name="T4" fmla="*/ 183 w 185"/>
                <a:gd name="T5" fmla="*/ 0 h 58"/>
                <a:gd name="T6" fmla="*/ 0 w 185"/>
                <a:gd name="T7" fmla="*/ 29 h 58"/>
                <a:gd name="T8" fmla="*/ 183 w 185"/>
                <a:gd name="T9" fmla="*/ 58 h 58"/>
                <a:gd name="T10" fmla="*/ 185 w 185"/>
                <a:gd name="T11" fmla="*/ 29 h 58"/>
                <a:gd name="T12" fmla="*/ 183 w 185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58">
                  <a:moveTo>
                    <a:pt x="183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83" y="58"/>
                    <a:pt x="183" y="58"/>
                    <a:pt x="183" y="58"/>
                  </a:cubicBezTo>
                  <a:cubicBezTo>
                    <a:pt x="184" y="48"/>
                    <a:pt x="185" y="39"/>
                    <a:pt x="185" y="29"/>
                  </a:cubicBezTo>
                  <a:cubicBezTo>
                    <a:pt x="185" y="19"/>
                    <a:pt x="184" y="9"/>
                    <a:pt x="183" y="0"/>
                  </a:cubicBezTo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09790" y="3624145"/>
            <a:ext cx="9149073" cy="2107024"/>
            <a:chOff x="2188488" y="3575315"/>
            <a:chExt cx="9149073" cy="2107024"/>
          </a:xfrm>
        </p:grpSpPr>
        <p:sp>
          <p:nvSpPr>
            <p:cNvPr id="38" name="Freeform 37"/>
            <p:cNvSpPr/>
            <p:nvPr/>
          </p:nvSpPr>
          <p:spPr>
            <a:xfrm>
              <a:off x="4311921" y="4897052"/>
              <a:ext cx="7025640" cy="785287"/>
            </a:xfrm>
            <a:custGeom>
              <a:avLst/>
              <a:gdLst>
                <a:gd name="connsiteX0" fmla="*/ 487372 w 7025640"/>
                <a:gd name="connsiteY0" fmla="*/ 0 h 784511"/>
                <a:gd name="connsiteX1" fmla="*/ 7025640 w 7025640"/>
                <a:gd name="connsiteY1" fmla="*/ 0 h 784511"/>
                <a:gd name="connsiteX2" fmla="*/ 7025640 w 7025640"/>
                <a:gd name="connsiteY2" fmla="*/ 784511 h 784511"/>
                <a:gd name="connsiteX3" fmla="*/ 0 w 7025640"/>
                <a:gd name="connsiteY3" fmla="*/ 784511 h 784511"/>
                <a:gd name="connsiteX4" fmla="*/ 0 w 7025640"/>
                <a:gd name="connsiteY4" fmla="*/ 777874 h 784511"/>
                <a:gd name="connsiteX5" fmla="*/ 148215 w 7025640"/>
                <a:gd name="connsiteY5" fmla="*/ 609847 h 784511"/>
                <a:gd name="connsiteX6" fmla="*/ 543745 w 7025640"/>
                <a:gd name="connsiteY6" fmla="*/ 28556 h 784511"/>
                <a:gd name="connsiteX0" fmla="*/ 487372 w 7025640"/>
                <a:gd name="connsiteY0" fmla="*/ 776 h 785287"/>
                <a:gd name="connsiteX1" fmla="*/ 553956 w 7025640"/>
                <a:gd name="connsiteY1" fmla="*/ 0 h 785287"/>
                <a:gd name="connsiteX2" fmla="*/ 7025640 w 7025640"/>
                <a:gd name="connsiteY2" fmla="*/ 776 h 785287"/>
                <a:gd name="connsiteX3" fmla="*/ 7025640 w 7025640"/>
                <a:gd name="connsiteY3" fmla="*/ 785287 h 785287"/>
                <a:gd name="connsiteX4" fmla="*/ 0 w 7025640"/>
                <a:gd name="connsiteY4" fmla="*/ 785287 h 785287"/>
                <a:gd name="connsiteX5" fmla="*/ 0 w 7025640"/>
                <a:gd name="connsiteY5" fmla="*/ 778650 h 785287"/>
                <a:gd name="connsiteX6" fmla="*/ 148215 w 7025640"/>
                <a:gd name="connsiteY6" fmla="*/ 610623 h 785287"/>
                <a:gd name="connsiteX7" fmla="*/ 543745 w 7025640"/>
                <a:gd name="connsiteY7" fmla="*/ 29332 h 785287"/>
                <a:gd name="connsiteX8" fmla="*/ 487372 w 7025640"/>
                <a:gd name="connsiteY8" fmla="*/ 776 h 785287"/>
                <a:gd name="connsiteX0" fmla="*/ 543745 w 7025640"/>
                <a:gd name="connsiteY0" fmla="*/ 29332 h 785287"/>
                <a:gd name="connsiteX1" fmla="*/ 553956 w 7025640"/>
                <a:gd name="connsiteY1" fmla="*/ 0 h 785287"/>
                <a:gd name="connsiteX2" fmla="*/ 7025640 w 7025640"/>
                <a:gd name="connsiteY2" fmla="*/ 776 h 785287"/>
                <a:gd name="connsiteX3" fmla="*/ 7025640 w 7025640"/>
                <a:gd name="connsiteY3" fmla="*/ 785287 h 785287"/>
                <a:gd name="connsiteX4" fmla="*/ 0 w 7025640"/>
                <a:gd name="connsiteY4" fmla="*/ 785287 h 785287"/>
                <a:gd name="connsiteX5" fmla="*/ 0 w 7025640"/>
                <a:gd name="connsiteY5" fmla="*/ 778650 h 785287"/>
                <a:gd name="connsiteX6" fmla="*/ 148215 w 7025640"/>
                <a:gd name="connsiteY6" fmla="*/ 610623 h 785287"/>
                <a:gd name="connsiteX7" fmla="*/ 543745 w 7025640"/>
                <a:gd name="connsiteY7" fmla="*/ 29332 h 78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25640" h="785287">
                  <a:moveTo>
                    <a:pt x="543745" y="29332"/>
                  </a:moveTo>
                  <a:lnTo>
                    <a:pt x="553956" y="0"/>
                  </a:lnTo>
                  <a:lnTo>
                    <a:pt x="7025640" y="776"/>
                  </a:lnTo>
                  <a:lnTo>
                    <a:pt x="7025640" y="785287"/>
                  </a:lnTo>
                  <a:lnTo>
                    <a:pt x="0" y="785287"/>
                  </a:lnTo>
                  <a:lnTo>
                    <a:pt x="0" y="778650"/>
                  </a:lnTo>
                  <a:lnTo>
                    <a:pt x="148215" y="610623"/>
                  </a:lnTo>
                  <a:cubicBezTo>
                    <a:pt x="298244" y="430431"/>
                    <a:pt x="434634" y="234405"/>
                    <a:pt x="543745" y="293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alpha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88488" y="3575315"/>
              <a:ext cx="2667178" cy="2107024"/>
            </a:xfrm>
            <a:custGeom>
              <a:avLst/>
              <a:gdLst>
                <a:gd name="T0" fmla="*/ 0 w 165"/>
                <a:gd name="T1" fmla="*/ 0 h 131"/>
                <a:gd name="T2" fmla="*/ 131 w 165"/>
                <a:gd name="T3" fmla="*/ 131 h 131"/>
                <a:gd name="T4" fmla="*/ 165 w 165"/>
                <a:gd name="T5" fmla="*/ 84 h 131"/>
                <a:gd name="T6" fmla="*/ 0 w 165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31">
                  <a:moveTo>
                    <a:pt x="0" y="0"/>
                  </a:moveTo>
                  <a:cubicBezTo>
                    <a:pt x="131" y="131"/>
                    <a:pt x="131" y="131"/>
                    <a:pt x="131" y="131"/>
                  </a:cubicBezTo>
                  <a:cubicBezTo>
                    <a:pt x="144" y="117"/>
                    <a:pt x="156" y="101"/>
                    <a:pt x="165" y="8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5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59052" y="3369945"/>
            <a:ext cx="1203326" cy="3095625"/>
            <a:chOff x="1926914" y="3448440"/>
            <a:chExt cx="1203326" cy="3095625"/>
          </a:xfrm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980889" y="4091378"/>
              <a:ext cx="581025" cy="915988"/>
            </a:xfrm>
            <a:custGeom>
              <a:avLst/>
              <a:gdLst>
                <a:gd name="T0" fmla="*/ 32 w 53"/>
                <a:gd name="T1" fmla="*/ 4 h 84"/>
                <a:gd name="T2" fmla="*/ 17 w 53"/>
                <a:gd name="T3" fmla="*/ 7 h 84"/>
                <a:gd name="T4" fmla="*/ 5 w 53"/>
                <a:gd name="T5" fmla="*/ 16 h 84"/>
                <a:gd name="T6" fmla="*/ 4 w 53"/>
                <a:gd name="T7" fmla="*/ 24 h 84"/>
                <a:gd name="T8" fmla="*/ 3 w 53"/>
                <a:gd name="T9" fmla="*/ 31 h 84"/>
                <a:gd name="T10" fmla="*/ 3 w 53"/>
                <a:gd name="T11" fmla="*/ 36 h 84"/>
                <a:gd name="T12" fmla="*/ 0 w 53"/>
                <a:gd name="T13" fmla="*/ 47 h 84"/>
                <a:gd name="T14" fmla="*/ 4 w 53"/>
                <a:gd name="T15" fmla="*/ 60 h 84"/>
                <a:gd name="T16" fmla="*/ 14 w 53"/>
                <a:gd name="T17" fmla="*/ 81 h 84"/>
                <a:gd name="T18" fmla="*/ 30 w 53"/>
                <a:gd name="T19" fmla="*/ 81 h 84"/>
                <a:gd name="T20" fmla="*/ 39 w 53"/>
                <a:gd name="T21" fmla="*/ 73 h 84"/>
                <a:gd name="T22" fmla="*/ 42 w 53"/>
                <a:gd name="T23" fmla="*/ 13 h 84"/>
                <a:gd name="T24" fmla="*/ 32 w 53"/>
                <a:gd name="T25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4">
                  <a:moveTo>
                    <a:pt x="32" y="4"/>
                  </a:moveTo>
                  <a:cubicBezTo>
                    <a:pt x="27" y="5"/>
                    <a:pt x="22" y="5"/>
                    <a:pt x="17" y="7"/>
                  </a:cubicBezTo>
                  <a:cubicBezTo>
                    <a:pt x="12" y="8"/>
                    <a:pt x="7" y="11"/>
                    <a:pt x="5" y="16"/>
                  </a:cubicBezTo>
                  <a:cubicBezTo>
                    <a:pt x="4" y="19"/>
                    <a:pt x="4" y="21"/>
                    <a:pt x="4" y="24"/>
                  </a:cubicBezTo>
                  <a:cubicBezTo>
                    <a:pt x="4" y="26"/>
                    <a:pt x="4" y="29"/>
                    <a:pt x="3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2" y="39"/>
                    <a:pt x="0" y="42"/>
                    <a:pt x="0" y="47"/>
                  </a:cubicBezTo>
                  <a:cubicBezTo>
                    <a:pt x="1" y="52"/>
                    <a:pt x="3" y="55"/>
                    <a:pt x="4" y="60"/>
                  </a:cubicBezTo>
                  <a:cubicBezTo>
                    <a:pt x="5" y="65"/>
                    <a:pt x="7" y="77"/>
                    <a:pt x="14" y="81"/>
                  </a:cubicBezTo>
                  <a:cubicBezTo>
                    <a:pt x="20" y="84"/>
                    <a:pt x="26" y="82"/>
                    <a:pt x="30" y="81"/>
                  </a:cubicBezTo>
                  <a:cubicBezTo>
                    <a:pt x="32" y="80"/>
                    <a:pt x="39" y="75"/>
                    <a:pt x="39" y="73"/>
                  </a:cubicBezTo>
                  <a:cubicBezTo>
                    <a:pt x="39" y="72"/>
                    <a:pt x="42" y="13"/>
                    <a:pt x="42" y="13"/>
                  </a:cubicBezTo>
                  <a:cubicBezTo>
                    <a:pt x="42" y="13"/>
                    <a:pt x="53" y="0"/>
                    <a:pt x="32" y="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26914" y="4026290"/>
              <a:ext cx="1181100" cy="2517775"/>
            </a:xfrm>
            <a:custGeom>
              <a:avLst/>
              <a:gdLst>
                <a:gd name="T0" fmla="*/ 63 w 108"/>
                <a:gd name="T1" fmla="*/ 118 h 231"/>
                <a:gd name="T2" fmla="*/ 57 w 108"/>
                <a:gd name="T3" fmla="*/ 152 h 231"/>
                <a:gd name="T4" fmla="*/ 56 w 108"/>
                <a:gd name="T5" fmla="*/ 158 h 231"/>
                <a:gd name="T6" fmla="*/ 28 w 108"/>
                <a:gd name="T7" fmla="*/ 219 h 231"/>
                <a:gd name="T8" fmla="*/ 16 w 108"/>
                <a:gd name="T9" fmla="*/ 227 h 231"/>
                <a:gd name="T10" fmla="*/ 10 w 108"/>
                <a:gd name="T11" fmla="*/ 226 h 231"/>
                <a:gd name="T12" fmla="*/ 3 w 108"/>
                <a:gd name="T13" fmla="*/ 208 h 231"/>
                <a:gd name="T14" fmla="*/ 30 w 108"/>
                <a:gd name="T15" fmla="*/ 150 h 231"/>
                <a:gd name="T16" fmla="*/ 31 w 108"/>
                <a:gd name="T17" fmla="*/ 144 h 231"/>
                <a:gd name="T18" fmla="*/ 39 w 108"/>
                <a:gd name="T19" fmla="*/ 96 h 231"/>
                <a:gd name="T20" fmla="*/ 44 w 108"/>
                <a:gd name="T21" fmla="*/ 22 h 231"/>
                <a:gd name="T22" fmla="*/ 69 w 108"/>
                <a:gd name="T23" fmla="*/ 1 h 231"/>
                <a:gd name="T24" fmla="*/ 91 w 108"/>
                <a:gd name="T25" fmla="*/ 26 h 231"/>
                <a:gd name="T26" fmla="*/ 86 w 108"/>
                <a:gd name="T27" fmla="*/ 103 h 231"/>
                <a:gd name="T28" fmla="*/ 101 w 108"/>
                <a:gd name="T29" fmla="*/ 137 h 231"/>
                <a:gd name="T30" fmla="*/ 103 w 108"/>
                <a:gd name="T31" fmla="*/ 145 h 231"/>
                <a:gd name="T32" fmla="*/ 108 w 108"/>
                <a:gd name="T33" fmla="*/ 216 h 231"/>
                <a:gd name="T34" fmla="*/ 95 w 108"/>
                <a:gd name="T35" fmla="*/ 231 h 231"/>
                <a:gd name="T36" fmla="*/ 95 w 108"/>
                <a:gd name="T37" fmla="*/ 231 h 231"/>
                <a:gd name="T38" fmla="*/ 81 w 108"/>
                <a:gd name="T39" fmla="*/ 218 h 231"/>
                <a:gd name="T40" fmla="*/ 76 w 108"/>
                <a:gd name="T41" fmla="*/ 151 h 231"/>
                <a:gd name="T42" fmla="*/ 75 w 108"/>
                <a:gd name="T43" fmla="*/ 144 h 231"/>
                <a:gd name="T44" fmla="*/ 63 w 108"/>
                <a:gd name="T45" fmla="*/ 11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" h="231">
                  <a:moveTo>
                    <a:pt x="63" y="118"/>
                  </a:moveTo>
                  <a:cubicBezTo>
                    <a:pt x="57" y="152"/>
                    <a:pt x="57" y="152"/>
                    <a:pt x="57" y="152"/>
                  </a:cubicBezTo>
                  <a:cubicBezTo>
                    <a:pt x="57" y="154"/>
                    <a:pt x="57" y="156"/>
                    <a:pt x="56" y="158"/>
                  </a:cubicBezTo>
                  <a:cubicBezTo>
                    <a:pt x="28" y="219"/>
                    <a:pt x="28" y="219"/>
                    <a:pt x="28" y="219"/>
                  </a:cubicBezTo>
                  <a:cubicBezTo>
                    <a:pt x="26" y="224"/>
                    <a:pt x="21" y="227"/>
                    <a:pt x="16" y="227"/>
                  </a:cubicBezTo>
                  <a:cubicBezTo>
                    <a:pt x="14" y="227"/>
                    <a:pt x="12" y="226"/>
                    <a:pt x="10" y="226"/>
                  </a:cubicBezTo>
                  <a:cubicBezTo>
                    <a:pt x="3" y="223"/>
                    <a:pt x="0" y="215"/>
                    <a:pt x="3" y="208"/>
                  </a:cubicBezTo>
                  <a:cubicBezTo>
                    <a:pt x="30" y="150"/>
                    <a:pt x="30" y="150"/>
                    <a:pt x="30" y="150"/>
                  </a:cubicBezTo>
                  <a:cubicBezTo>
                    <a:pt x="31" y="148"/>
                    <a:pt x="31" y="146"/>
                    <a:pt x="31" y="14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10"/>
                    <a:pt x="56" y="0"/>
                    <a:pt x="69" y="1"/>
                  </a:cubicBezTo>
                  <a:cubicBezTo>
                    <a:pt x="82" y="1"/>
                    <a:pt x="92" y="13"/>
                    <a:pt x="91" y="26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0"/>
                    <a:pt x="103" y="142"/>
                    <a:pt x="103" y="14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224"/>
                    <a:pt x="103" y="230"/>
                    <a:pt x="95" y="231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87" y="231"/>
                    <a:pt x="82" y="225"/>
                    <a:pt x="81" y="218"/>
                  </a:cubicBezTo>
                  <a:cubicBezTo>
                    <a:pt x="76" y="151"/>
                    <a:pt x="76" y="151"/>
                    <a:pt x="76" y="151"/>
                  </a:cubicBezTo>
                  <a:cubicBezTo>
                    <a:pt x="76" y="149"/>
                    <a:pt x="76" y="146"/>
                    <a:pt x="75" y="144"/>
                  </a:cubicBezTo>
                  <a:lnTo>
                    <a:pt x="63" y="1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2561914" y="3448440"/>
              <a:ext cx="503238" cy="5016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298389" y="3961203"/>
              <a:ext cx="755650" cy="936625"/>
            </a:xfrm>
            <a:custGeom>
              <a:avLst/>
              <a:gdLst>
                <a:gd name="T0" fmla="*/ 2 w 69"/>
                <a:gd name="T1" fmla="*/ 86 h 86"/>
                <a:gd name="T2" fmla="*/ 2 w 69"/>
                <a:gd name="T3" fmla="*/ 86 h 86"/>
                <a:gd name="T4" fmla="*/ 0 w 69"/>
                <a:gd name="T5" fmla="*/ 84 h 86"/>
                <a:gd name="T6" fmla="*/ 19 w 69"/>
                <a:gd name="T7" fmla="*/ 66 h 86"/>
                <a:gd name="T8" fmla="*/ 44 w 69"/>
                <a:gd name="T9" fmla="*/ 64 h 86"/>
                <a:gd name="T10" fmla="*/ 46 w 69"/>
                <a:gd name="T11" fmla="*/ 64 h 86"/>
                <a:gd name="T12" fmla="*/ 58 w 69"/>
                <a:gd name="T13" fmla="*/ 63 h 86"/>
                <a:gd name="T14" fmla="*/ 65 w 69"/>
                <a:gd name="T15" fmla="*/ 54 h 86"/>
                <a:gd name="T16" fmla="*/ 65 w 69"/>
                <a:gd name="T17" fmla="*/ 41 h 86"/>
                <a:gd name="T18" fmla="*/ 63 w 69"/>
                <a:gd name="T19" fmla="*/ 37 h 86"/>
                <a:gd name="T20" fmla="*/ 26 w 69"/>
                <a:gd name="T21" fmla="*/ 9 h 86"/>
                <a:gd name="T22" fmla="*/ 9 w 69"/>
                <a:gd name="T23" fmla="*/ 27 h 86"/>
                <a:gd name="T24" fmla="*/ 7 w 69"/>
                <a:gd name="T25" fmla="*/ 28 h 86"/>
                <a:gd name="T26" fmla="*/ 6 w 69"/>
                <a:gd name="T27" fmla="*/ 26 h 86"/>
                <a:gd name="T28" fmla="*/ 26 w 69"/>
                <a:gd name="T29" fmla="*/ 5 h 86"/>
                <a:gd name="T30" fmla="*/ 66 w 69"/>
                <a:gd name="T31" fmla="*/ 35 h 86"/>
                <a:gd name="T32" fmla="*/ 68 w 69"/>
                <a:gd name="T33" fmla="*/ 41 h 86"/>
                <a:gd name="T34" fmla="*/ 68 w 69"/>
                <a:gd name="T35" fmla="*/ 55 h 86"/>
                <a:gd name="T36" fmla="*/ 60 w 69"/>
                <a:gd name="T37" fmla="*/ 66 h 86"/>
                <a:gd name="T38" fmla="*/ 46 w 69"/>
                <a:gd name="T39" fmla="*/ 67 h 86"/>
                <a:gd name="T40" fmla="*/ 44 w 69"/>
                <a:gd name="T41" fmla="*/ 67 h 86"/>
                <a:gd name="T42" fmla="*/ 20 w 69"/>
                <a:gd name="T43" fmla="*/ 70 h 86"/>
                <a:gd name="T44" fmla="*/ 4 w 69"/>
                <a:gd name="T45" fmla="*/ 85 h 86"/>
                <a:gd name="T46" fmla="*/ 2 w 69"/>
                <a:gd name="T4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86">
                  <a:moveTo>
                    <a:pt x="2" y="86"/>
                  </a:moveTo>
                  <a:cubicBezTo>
                    <a:pt x="2" y="86"/>
                    <a:pt x="2" y="86"/>
                    <a:pt x="2" y="86"/>
                  </a:cubicBezTo>
                  <a:cubicBezTo>
                    <a:pt x="1" y="86"/>
                    <a:pt x="0" y="85"/>
                    <a:pt x="0" y="84"/>
                  </a:cubicBezTo>
                  <a:cubicBezTo>
                    <a:pt x="2" y="78"/>
                    <a:pt x="13" y="68"/>
                    <a:pt x="19" y="66"/>
                  </a:cubicBezTo>
                  <a:cubicBezTo>
                    <a:pt x="26" y="64"/>
                    <a:pt x="34" y="62"/>
                    <a:pt x="44" y="64"/>
                  </a:cubicBezTo>
                  <a:cubicBezTo>
                    <a:pt x="45" y="64"/>
                    <a:pt x="45" y="64"/>
                    <a:pt x="46" y="64"/>
                  </a:cubicBezTo>
                  <a:cubicBezTo>
                    <a:pt x="50" y="64"/>
                    <a:pt x="55" y="65"/>
                    <a:pt x="58" y="63"/>
                  </a:cubicBezTo>
                  <a:cubicBezTo>
                    <a:pt x="61" y="61"/>
                    <a:pt x="64" y="58"/>
                    <a:pt x="65" y="54"/>
                  </a:cubicBezTo>
                  <a:cubicBezTo>
                    <a:pt x="66" y="51"/>
                    <a:pt x="66" y="46"/>
                    <a:pt x="65" y="41"/>
                  </a:cubicBezTo>
                  <a:cubicBezTo>
                    <a:pt x="64" y="40"/>
                    <a:pt x="64" y="38"/>
                    <a:pt x="63" y="37"/>
                  </a:cubicBezTo>
                  <a:cubicBezTo>
                    <a:pt x="57" y="21"/>
                    <a:pt x="49" y="4"/>
                    <a:pt x="26" y="9"/>
                  </a:cubicBezTo>
                  <a:cubicBezTo>
                    <a:pt x="19" y="10"/>
                    <a:pt x="10" y="18"/>
                    <a:pt x="9" y="27"/>
                  </a:cubicBezTo>
                  <a:cubicBezTo>
                    <a:pt x="9" y="28"/>
                    <a:pt x="8" y="28"/>
                    <a:pt x="7" y="28"/>
                  </a:cubicBezTo>
                  <a:cubicBezTo>
                    <a:pt x="6" y="28"/>
                    <a:pt x="5" y="27"/>
                    <a:pt x="6" y="26"/>
                  </a:cubicBezTo>
                  <a:cubicBezTo>
                    <a:pt x="7" y="16"/>
                    <a:pt x="18" y="7"/>
                    <a:pt x="26" y="5"/>
                  </a:cubicBezTo>
                  <a:cubicBezTo>
                    <a:pt x="53" y="0"/>
                    <a:pt x="62" y="23"/>
                    <a:pt x="66" y="35"/>
                  </a:cubicBezTo>
                  <a:cubicBezTo>
                    <a:pt x="67" y="37"/>
                    <a:pt x="68" y="39"/>
                    <a:pt x="68" y="41"/>
                  </a:cubicBezTo>
                  <a:cubicBezTo>
                    <a:pt x="69" y="46"/>
                    <a:pt x="69" y="51"/>
                    <a:pt x="68" y="55"/>
                  </a:cubicBezTo>
                  <a:cubicBezTo>
                    <a:pt x="67" y="60"/>
                    <a:pt x="64" y="64"/>
                    <a:pt x="60" y="66"/>
                  </a:cubicBezTo>
                  <a:cubicBezTo>
                    <a:pt x="55" y="69"/>
                    <a:pt x="50" y="68"/>
                    <a:pt x="46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35" y="66"/>
                    <a:pt x="28" y="67"/>
                    <a:pt x="20" y="70"/>
                  </a:cubicBezTo>
                  <a:cubicBezTo>
                    <a:pt x="15" y="71"/>
                    <a:pt x="5" y="81"/>
                    <a:pt x="4" y="85"/>
                  </a:cubicBezTo>
                  <a:cubicBezTo>
                    <a:pt x="4" y="86"/>
                    <a:pt x="3" y="86"/>
                    <a:pt x="2" y="8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430152" y="4080265"/>
              <a:ext cx="700088" cy="730250"/>
            </a:xfrm>
            <a:custGeom>
              <a:avLst/>
              <a:gdLst>
                <a:gd name="T0" fmla="*/ 11 w 64"/>
                <a:gd name="T1" fmla="*/ 67 h 67"/>
                <a:gd name="T2" fmla="*/ 4 w 64"/>
                <a:gd name="T3" fmla="*/ 64 h 67"/>
                <a:gd name="T4" fmla="*/ 1 w 64"/>
                <a:gd name="T5" fmla="*/ 55 h 67"/>
                <a:gd name="T6" fmla="*/ 9 w 64"/>
                <a:gd name="T7" fmla="*/ 10 h 67"/>
                <a:gd name="T8" fmla="*/ 21 w 64"/>
                <a:gd name="T9" fmla="*/ 1 h 67"/>
                <a:gd name="T10" fmla="*/ 29 w 64"/>
                <a:gd name="T11" fmla="*/ 13 h 67"/>
                <a:gd name="T12" fmla="*/ 23 w 64"/>
                <a:gd name="T13" fmla="*/ 44 h 67"/>
                <a:gd name="T14" fmla="*/ 52 w 64"/>
                <a:gd name="T15" fmla="*/ 39 h 67"/>
                <a:gd name="T16" fmla="*/ 63 w 64"/>
                <a:gd name="T17" fmla="*/ 47 h 67"/>
                <a:gd name="T18" fmla="*/ 55 w 64"/>
                <a:gd name="T19" fmla="*/ 59 h 67"/>
                <a:gd name="T20" fmla="*/ 13 w 64"/>
                <a:gd name="T21" fmla="*/ 67 h 67"/>
                <a:gd name="T22" fmla="*/ 11 w 64"/>
                <a:gd name="T2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67">
                  <a:moveTo>
                    <a:pt x="11" y="67"/>
                  </a:moveTo>
                  <a:cubicBezTo>
                    <a:pt x="8" y="67"/>
                    <a:pt x="6" y="66"/>
                    <a:pt x="4" y="64"/>
                  </a:cubicBezTo>
                  <a:cubicBezTo>
                    <a:pt x="1" y="62"/>
                    <a:pt x="0" y="58"/>
                    <a:pt x="1" y="55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4"/>
                    <a:pt x="16" y="0"/>
                    <a:pt x="21" y="1"/>
                  </a:cubicBezTo>
                  <a:cubicBezTo>
                    <a:pt x="27" y="2"/>
                    <a:pt x="30" y="8"/>
                    <a:pt x="29" y="1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7" y="38"/>
                    <a:pt x="62" y="42"/>
                    <a:pt x="63" y="47"/>
                  </a:cubicBezTo>
                  <a:cubicBezTo>
                    <a:pt x="64" y="53"/>
                    <a:pt x="61" y="58"/>
                    <a:pt x="55" y="59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7"/>
                    <a:pt x="11" y="67"/>
                    <a:pt x="11" y="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2561914" y="5137540"/>
              <a:ext cx="53975" cy="185738"/>
            </a:xfrm>
            <a:custGeom>
              <a:avLst/>
              <a:gdLst>
                <a:gd name="T0" fmla="*/ 34 w 34"/>
                <a:gd name="T1" fmla="*/ 117 h 117"/>
                <a:gd name="T2" fmla="*/ 0 w 34"/>
                <a:gd name="T3" fmla="*/ 0 h 117"/>
                <a:gd name="T4" fmla="*/ 34 w 34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lnTo>
                    <a:pt x="0" y="0"/>
                  </a:lnTo>
                  <a:lnTo>
                    <a:pt x="34" y="1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2561914" y="5137540"/>
              <a:ext cx="53975" cy="1857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709790" y="1514778"/>
            <a:ext cx="9149073" cy="2109367"/>
            <a:chOff x="2188488" y="1465948"/>
            <a:chExt cx="9149073" cy="2109367"/>
          </a:xfrm>
        </p:grpSpPr>
        <p:sp>
          <p:nvSpPr>
            <p:cNvPr id="34" name="Freeform 33"/>
            <p:cNvSpPr/>
            <p:nvPr/>
          </p:nvSpPr>
          <p:spPr>
            <a:xfrm>
              <a:off x="4311921" y="1465948"/>
              <a:ext cx="7025640" cy="757029"/>
            </a:xfrm>
            <a:custGeom>
              <a:avLst/>
              <a:gdLst>
                <a:gd name="connsiteX0" fmla="*/ 0 w 7025640"/>
                <a:gd name="connsiteY0" fmla="*/ 0 h 757029"/>
                <a:gd name="connsiteX1" fmla="*/ 7025640 w 7025640"/>
                <a:gd name="connsiteY1" fmla="*/ 0 h 757029"/>
                <a:gd name="connsiteX2" fmla="*/ 7025640 w 7025640"/>
                <a:gd name="connsiteY2" fmla="*/ 757029 h 757029"/>
                <a:gd name="connsiteX3" fmla="*/ 543285 w 7025640"/>
                <a:gd name="connsiteY3" fmla="*/ 757029 h 757029"/>
                <a:gd name="connsiteX4" fmla="*/ 543745 w 7025640"/>
                <a:gd name="connsiteY4" fmla="*/ 756796 h 757029"/>
                <a:gd name="connsiteX5" fmla="*/ 148215 w 7025640"/>
                <a:gd name="connsiteY5" fmla="*/ 172594 h 757029"/>
                <a:gd name="connsiteX6" fmla="*/ 0 w 7025640"/>
                <a:gd name="connsiteY6" fmla="*/ 6559 h 75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5640" h="757029">
                  <a:moveTo>
                    <a:pt x="0" y="0"/>
                  </a:moveTo>
                  <a:lnTo>
                    <a:pt x="7025640" y="0"/>
                  </a:lnTo>
                  <a:lnTo>
                    <a:pt x="7025640" y="757029"/>
                  </a:lnTo>
                  <a:lnTo>
                    <a:pt x="543285" y="757029"/>
                  </a:lnTo>
                  <a:lnTo>
                    <a:pt x="543745" y="756796"/>
                  </a:lnTo>
                  <a:cubicBezTo>
                    <a:pt x="434634" y="539418"/>
                    <a:pt x="298244" y="349213"/>
                    <a:pt x="148215" y="172594"/>
                  </a:cubicBezTo>
                  <a:lnTo>
                    <a:pt x="0" y="65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2188488" y="1465948"/>
              <a:ext cx="2667178" cy="2109367"/>
            </a:xfrm>
            <a:custGeom>
              <a:avLst/>
              <a:gdLst>
                <a:gd name="T0" fmla="*/ 131 w 165"/>
                <a:gd name="T1" fmla="*/ 0 h 131"/>
                <a:gd name="T2" fmla="*/ 0 w 165"/>
                <a:gd name="T3" fmla="*/ 131 h 131"/>
                <a:gd name="T4" fmla="*/ 165 w 165"/>
                <a:gd name="T5" fmla="*/ 47 h 131"/>
                <a:gd name="T6" fmla="*/ 131 w 165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31">
                  <a:moveTo>
                    <a:pt x="131" y="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165" y="47"/>
                    <a:pt x="165" y="47"/>
                    <a:pt x="165" y="47"/>
                  </a:cubicBezTo>
                  <a:cubicBezTo>
                    <a:pt x="156" y="29"/>
                    <a:pt x="144" y="14"/>
                    <a:pt x="131" y="0"/>
                  </a:cubicBezTo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24017" y="2427164"/>
            <a:ext cx="6168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Начато качественное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обновление </a:t>
            </a:r>
            <a:r>
              <a:rPr lang="ru-RU" sz="16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схем размещения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рекламных конструкций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017" y="3440934"/>
            <a:ext cx="5117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Ведется </a:t>
            </a:r>
            <a: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работа по сносу незаконной рекламы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017" y="42697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Дан старт проекту </a:t>
            </a:r>
            <a: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по очистке от визуального мусора центральных улиц города</a:t>
            </a:r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838200" y="525677"/>
            <a:ext cx="10515600" cy="6234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Реклама и оформление города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849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7" y="1149091"/>
            <a:ext cx="6265333" cy="5220443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5677"/>
            <a:ext cx="10515600" cy="623414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Развитие сети видеонаблюдения «Безопасный город»</a:t>
            </a:r>
            <a:endParaRPr lang="en-US" sz="24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44041" y="1509126"/>
            <a:ext cx="20842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Уводьское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водохранилище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6764" y="3058990"/>
            <a:ext cx="21194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парк имени В.Я. Степанова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02297" y="3197489"/>
            <a:ext cx="19223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Стадион «Текстильщик»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56098" y="3846366"/>
            <a:ext cx="15023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 Пушкина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08494" y="4001799"/>
            <a:ext cx="12250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Бульвар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Кокуй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4508" y="5089501"/>
            <a:ext cx="9893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Автовокзал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0" y="3829050"/>
            <a:ext cx="3657600" cy="495300"/>
          </a:xfrm>
          <a:prstGeom prst="rect">
            <a:avLst/>
          </a:prstGeom>
          <a:solidFill>
            <a:srgbClr val="5ECCF3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" r="38991"/>
          <a:stretch/>
        </p:blipFill>
        <p:spPr/>
      </p:pic>
      <p:sp>
        <p:nvSpPr>
          <p:cNvPr id="5" name="Прямоугольник 4"/>
          <p:cNvSpPr/>
          <p:nvPr/>
        </p:nvSpPr>
        <p:spPr>
          <a:xfrm>
            <a:off x="6096000" y="4439353"/>
            <a:ext cx="5046664" cy="839820"/>
          </a:xfrm>
          <a:prstGeom prst="rect">
            <a:avLst/>
          </a:prstGeom>
          <a:solidFill>
            <a:srgbClr val="5DCEAF">
              <a:alpha val="6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374887" y="373249"/>
            <a:ext cx="5544000" cy="6116594"/>
          </a:xfrm>
          <a:custGeom>
            <a:avLst/>
            <a:gdLst>
              <a:gd name="connsiteX0" fmla="*/ 2775269 w 5548184"/>
              <a:gd name="connsiteY0" fmla="*/ 1199779 h 6116594"/>
              <a:gd name="connsiteX1" fmla="*/ 837611 w 5548184"/>
              <a:gd name="connsiteY1" fmla="*/ 4540568 h 6116594"/>
              <a:gd name="connsiteX2" fmla="*/ 4712926 w 5548184"/>
              <a:gd name="connsiteY2" fmla="*/ 4540568 h 6116594"/>
              <a:gd name="connsiteX3" fmla="*/ 0 w 5548184"/>
              <a:gd name="connsiteY3" fmla="*/ 0 h 6116594"/>
              <a:gd name="connsiteX4" fmla="*/ 5548184 w 5548184"/>
              <a:gd name="connsiteY4" fmla="*/ 0 h 6116594"/>
              <a:gd name="connsiteX5" fmla="*/ 5548184 w 5548184"/>
              <a:gd name="connsiteY5" fmla="*/ 6116594 h 6116594"/>
              <a:gd name="connsiteX6" fmla="*/ 0 w 5548184"/>
              <a:gd name="connsiteY6" fmla="*/ 6116594 h 611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8184" h="6116594">
                <a:moveTo>
                  <a:pt x="2775269" y="1199779"/>
                </a:moveTo>
                <a:lnTo>
                  <a:pt x="837611" y="4540568"/>
                </a:lnTo>
                <a:lnTo>
                  <a:pt x="4712926" y="4540568"/>
                </a:lnTo>
                <a:close/>
                <a:moveTo>
                  <a:pt x="0" y="0"/>
                </a:moveTo>
                <a:lnTo>
                  <a:pt x="5548184" y="0"/>
                </a:lnTo>
                <a:lnTo>
                  <a:pt x="5548184" y="6116594"/>
                </a:lnTo>
                <a:lnTo>
                  <a:pt x="0" y="6116594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96000" y="3714048"/>
            <a:ext cx="5046664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000" dirty="0" smtClean="0">
                <a:latin typeface="Source Sans Pro" charset="0"/>
                <a:ea typeface="Source Sans Pro" charset="0"/>
                <a:cs typeface="Source Sans Pro" charset="0"/>
              </a:rPr>
              <a:t>Направлено </a:t>
            </a:r>
            <a:r>
              <a:rPr lang="ru-RU" sz="2800" b="1" dirty="0" smtClean="0">
                <a:latin typeface="Source Sans Pro" charset="0"/>
                <a:ea typeface="Source Sans Pro" charset="0"/>
                <a:cs typeface="Source Sans Pro" charset="0"/>
              </a:rPr>
              <a:t>115</a:t>
            </a:r>
            <a:r>
              <a:rPr lang="ru-RU" sz="2000" dirty="0" smtClean="0">
                <a:latin typeface="Source Sans Pro" charset="0"/>
                <a:ea typeface="Source Sans Pro" charset="0"/>
                <a:cs typeface="Source Sans Pro" charset="0"/>
              </a:rPr>
              <a:t> млн рублей</a:t>
            </a:r>
          </a:p>
          <a:p>
            <a:pPr>
              <a:lnSpc>
                <a:spcPct val="130000"/>
              </a:lnSpc>
            </a:pPr>
            <a:r>
              <a:rPr lang="ru-RU" sz="2000" dirty="0" smtClean="0">
                <a:latin typeface="Source Sans Pro" charset="0"/>
                <a:ea typeface="Source Sans Pro" charset="0"/>
                <a:cs typeface="Source Sans Pro" charset="0"/>
              </a:rPr>
              <a:t>Автоматизировано </a:t>
            </a:r>
            <a:r>
              <a:rPr lang="ru-RU" sz="2800" b="1" dirty="0" smtClean="0">
                <a:latin typeface="Source Sans Pro" charset="0"/>
                <a:ea typeface="Source Sans Pro" charset="0"/>
                <a:cs typeface="Source Sans Pro" charset="0"/>
              </a:rPr>
              <a:t>22</a:t>
            </a:r>
            <a:r>
              <a:rPr lang="ru-RU" sz="2000" dirty="0" smtClean="0">
                <a:latin typeface="Source Sans Pro" charset="0"/>
                <a:ea typeface="Source Sans Pro" charset="0"/>
                <a:cs typeface="Source Sans Pro" charset="0"/>
              </a:rPr>
              <a:t> пункта включения линий наружного освещения</a:t>
            </a:r>
            <a:endParaRPr lang="en-US" sz="2000" dirty="0" smtClean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1" y="1160463"/>
            <a:ext cx="5761038" cy="1323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4800" b="0" dirty="0" smtClean="0"/>
              <a:t>Ремонт и содержание объектов уличного освещения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12515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5677"/>
            <a:ext cx="10515600" cy="623414"/>
          </a:xfrm>
        </p:spPr>
        <p:txBody>
          <a:bodyPr>
            <a:noAutofit/>
          </a:bodyPr>
          <a:lstStyle/>
          <a:p>
            <a:r>
              <a:rPr lang="ru-RU" sz="2400" dirty="0" smtClean="0"/>
              <a:t>Обеспечение доступности маломобильных групп населения</a:t>
            </a:r>
            <a:endParaRPr lang="en-US" sz="24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901950" y="1168141"/>
            <a:ext cx="6264000" cy="5220000"/>
            <a:chOff x="3216275" y="1149091"/>
            <a:chExt cx="6264000" cy="5220000"/>
          </a:xfr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grpSpPr>
        <p:pic>
          <p:nvPicPr>
            <p:cNvPr id="2" name="Рисунок 1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275" y="1149091"/>
              <a:ext cx="6264000" cy="5220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524376" y="4805722"/>
              <a:ext cx="13803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ул. Ташкентская</a:t>
              </a:r>
              <a:endPara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459783" y="3429000"/>
              <a:ext cx="218661" cy="715617"/>
            </a:xfrm>
            <a:custGeom>
              <a:avLst/>
              <a:gdLst>
                <a:gd name="connsiteX0" fmla="*/ 75537 w 231404"/>
                <a:gd name="connsiteY0" fmla="*/ 0 h 715617"/>
                <a:gd name="connsiteX1" fmla="*/ 230588 w 231404"/>
                <a:gd name="connsiteY1" fmla="*/ 369735 h 715617"/>
                <a:gd name="connsiteX2" fmla="*/ 15902 w 231404"/>
                <a:gd name="connsiteY2" fmla="*/ 691763 h 715617"/>
                <a:gd name="connsiteX3" fmla="*/ 0 w 231404"/>
                <a:gd name="connsiteY3" fmla="*/ 715617 h 7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04" h="715617">
                  <a:moveTo>
                    <a:pt x="75537" y="0"/>
                  </a:moveTo>
                  <a:cubicBezTo>
                    <a:pt x="158032" y="127220"/>
                    <a:pt x="240527" y="254441"/>
                    <a:pt x="230588" y="369735"/>
                  </a:cubicBezTo>
                  <a:cubicBezTo>
                    <a:pt x="220649" y="485029"/>
                    <a:pt x="15902" y="691763"/>
                    <a:pt x="15902" y="691763"/>
                  </a:cubicBezTo>
                  <a:lnTo>
                    <a:pt x="0" y="715617"/>
                  </a:lnTo>
                </a:path>
              </a:pathLst>
            </a:cu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076950" y="4411780"/>
              <a:ext cx="246490" cy="870667"/>
            </a:xfrm>
            <a:custGeom>
              <a:avLst/>
              <a:gdLst>
                <a:gd name="connsiteX0" fmla="*/ 0 w 246490"/>
                <a:gd name="connsiteY0" fmla="*/ 870667 h 870667"/>
                <a:gd name="connsiteX1" fmla="*/ 107342 w 246490"/>
                <a:gd name="connsiteY1" fmla="*/ 234563 h 870667"/>
                <a:gd name="connsiteX2" fmla="*/ 246490 w 246490"/>
                <a:gd name="connsiteY2" fmla="*/ 0 h 87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490" h="870667">
                  <a:moveTo>
                    <a:pt x="0" y="870667"/>
                  </a:moveTo>
                  <a:cubicBezTo>
                    <a:pt x="33130" y="625170"/>
                    <a:pt x="66260" y="379674"/>
                    <a:pt x="107342" y="234563"/>
                  </a:cubicBezTo>
                  <a:cubicBezTo>
                    <a:pt x="148424" y="89452"/>
                    <a:pt x="197457" y="44726"/>
                    <a:pt x="246490" y="0"/>
                  </a:cubicBezTo>
                </a:path>
              </a:pathLst>
            </a:custGeom>
            <a:noFill/>
            <a:ln w="38100">
              <a:solidFill>
                <a:srgbClr val="2FA6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2003" y="3648308"/>
              <a:ext cx="16464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пр. </a:t>
              </a:r>
              <a:r>
                <a:rPr lang="ru-RU" sz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Шереметевский</a:t>
              </a:r>
              <a:endPara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Полилиния 29"/>
          <p:cNvSpPr/>
          <p:nvPr/>
        </p:nvSpPr>
        <p:spPr>
          <a:xfrm>
            <a:off x="5848350" y="3086100"/>
            <a:ext cx="297108" cy="1077567"/>
          </a:xfrm>
          <a:custGeom>
            <a:avLst/>
            <a:gdLst>
              <a:gd name="connsiteX0" fmla="*/ 0 w 257175"/>
              <a:gd name="connsiteY0" fmla="*/ 0 h 1113844"/>
              <a:gd name="connsiteX1" fmla="*/ 142875 w 257175"/>
              <a:gd name="connsiteY1" fmla="*/ 952500 h 1113844"/>
              <a:gd name="connsiteX2" fmla="*/ 257175 w 257175"/>
              <a:gd name="connsiteY2" fmla="*/ 1104900 h 111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1113844">
                <a:moveTo>
                  <a:pt x="0" y="0"/>
                </a:moveTo>
                <a:cubicBezTo>
                  <a:pt x="50006" y="384175"/>
                  <a:pt x="100013" y="768350"/>
                  <a:pt x="142875" y="952500"/>
                </a:cubicBezTo>
                <a:cubicBezTo>
                  <a:pt x="185737" y="1136650"/>
                  <a:pt x="221456" y="1120775"/>
                  <a:pt x="257175" y="11049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4867274" y="3347884"/>
            <a:ext cx="9810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пр. Ленина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7" y="1833680"/>
            <a:ext cx="2127094" cy="15953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68054" y="3448050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108</a:t>
            </a:r>
            <a:endParaRPr lang="ru-RU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366" y="4016629"/>
            <a:ext cx="2216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Подходов к пешеходным переходам</a:t>
            </a:r>
            <a:endParaRPr lang="ru-RU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24" y="2162174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5677"/>
            <a:ext cx="10515600" cy="623414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Ремонт улично-дорожной сети</a:t>
            </a:r>
            <a:endParaRPr lang="en-US" sz="24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1168141"/>
            <a:ext cx="6264000" cy="5220000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sp>
        <p:nvSpPr>
          <p:cNvPr id="42" name="TextBox 41"/>
          <p:cNvSpPr txBox="1"/>
          <p:nvPr/>
        </p:nvSpPr>
        <p:spPr>
          <a:xfrm>
            <a:off x="5931988" y="3413552"/>
            <a:ext cx="11715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Жиделева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867400" y="3409951"/>
            <a:ext cx="64588" cy="405492"/>
          </a:xfrm>
          <a:custGeom>
            <a:avLst/>
            <a:gdLst>
              <a:gd name="connsiteX0" fmla="*/ 0 w 57150"/>
              <a:gd name="connsiteY0" fmla="*/ 0 h 428625"/>
              <a:gd name="connsiteX1" fmla="*/ 57150 w 57150"/>
              <a:gd name="connsiteY1" fmla="*/ 428625 h 428625"/>
              <a:gd name="connsiteX2" fmla="*/ 57150 w 57150"/>
              <a:gd name="connsiteY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428625">
                <a:moveTo>
                  <a:pt x="0" y="0"/>
                </a:moveTo>
                <a:lnTo>
                  <a:pt x="57150" y="428625"/>
                </a:lnTo>
                <a:lnTo>
                  <a:pt x="57150" y="428625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3793059"/>
            <a:ext cx="249534" cy="30290"/>
          </a:xfrm>
          <a:prstGeom prst="line">
            <a:avLst/>
          </a:prstGeom>
          <a:ln w="38100">
            <a:solidFill>
              <a:srgbClr val="1F6E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05179" y="3778102"/>
            <a:ext cx="11715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8 Марта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647174" y="3397912"/>
            <a:ext cx="220226" cy="602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62313" y="3101863"/>
            <a:ext cx="14633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Дзержинского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5895975" y="3800216"/>
            <a:ext cx="200025" cy="1522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71499" y="3842399"/>
            <a:ext cx="11715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Демидова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6621864" y="5476352"/>
            <a:ext cx="537587" cy="291402"/>
          </a:xfrm>
          <a:custGeom>
            <a:avLst/>
            <a:gdLst>
              <a:gd name="connsiteX0" fmla="*/ 537587 w 537587"/>
              <a:gd name="connsiteY0" fmla="*/ 0 h 291402"/>
              <a:gd name="connsiteX1" fmla="*/ 391885 w 537587"/>
              <a:gd name="connsiteY1" fmla="*/ 100483 h 291402"/>
              <a:gd name="connsiteX2" fmla="*/ 226088 w 537587"/>
              <a:gd name="connsiteY2" fmla="*/ 140677 h 291402"/>
              <a:gd name="connsiteX3" fmla="*/ 0 w 537587"/>
              <a:gd name="connsiteY3" fmla="*/ 291402 h 2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7" h="291402">
                <a:moveTo>
                  <a:pt x="537587" y="0"/>
                </a:moveTo>
                <a:cubicBezTo>
                  <a:pt x="490694" y="38518"/>
                  <a:pt x="443801" y="77037"/>
                  <a:pt x="391885" y="100483"/>
                </a:cubicBezTo>
                <a:cubicBezTo>
                  <a:pt x="339969" y="123929"/>
                  <a:pt x="291402" y="108857"/>
                  <a:pt x="226088" y="140677"/>
                </a:cubicBezTo>
                <a:cubicBezTo>
                  <a:pt x="160774" y="172497"/>
                  <a:pt x="80387" y="231949"/>
                  <a:pt x="0" y="291402"/>
                </a:cubicBezTo>
              </a:path>
            </a:pathLst>
          </a:custGeom>
          <a:noFill/>
          <a:ln w="38100">
            <a:solidFill>
              <a:srgbClr val="993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885511" y="5664837"/>
            <a:ext cx="11715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Любимова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305" y="4103180"/>
            <a:ext cx="220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Направлено из городского бюджета</a:t>
            </a:r>
            <a:endParaRPr lang="ru-RU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4514850" y="2724150"/>
            <a:ext cx="219075" cy="104775"/>
          </a:xfrm>
          <a:custGeom>
            <a:avLst/>
            <a:gdLst>
              <a:gd name="connsiteX0" fmla="*/ 219075 w 219075"/>
              <a:gd name="connsiteY0" fmla="*/ 0 h 104775"/>
              <a:gd name="connsiteX1" fmla="*/ 0 w 219075"/>
              <a:gd name="connsiteY1" fmla="*/ 104775 h 104775"/>
              <a:gd name="connsiteX2" fmla="*/ 0 w 219075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 h="104775">
                <a:moveTo>
                  <a:pt x="219075" y="0"/>
                </a:moveTo>
                <a:lnTo>
                  <a:pt x="0" y="104775"/>
                </a:lnTo>
                <a:lnTo>
                  <a:pt x="0" y="104775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809528" y="2394858"/>
            <a:ext cx="16297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Мост через р.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Уводь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ctagon 9"/>
          <p:cNvSpPr/>
          <p:nvPr/>
        </p:nvSpPr>
        <p:spPr bwMode="auto">
          <a:xfrm>
            <a:off x="1041403" y="2798254"/>
            <a:ext cx="1261494" cy="1261492"/>
          </a:xfrm>
          <a:prstGeom prst="octagon">
            <a:avLst/>
          </a:prstGeom>
          <a:solidFill>
            <a:schemeClr val="bg2">
              <a:lumMod val="75000"/>
            </a:schemeClr>
          </a:solidFill>
          <a:ln w="254000">
            <a:noFill/>
            <a:miter lim="800000"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1016271" y="3015155"/>
            <a:ext cx="135485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311</a:t>
            </a: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млн </a:t>
            </a: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рублей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537124" y="4098535"/>
            <a:ext cx="220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Субсидия регионального Правительства</a:t>
            </a:r>
            <a:endParaRPr lang="ru-RU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Octagon 9"/>
          <p:cNvSpPr/>
          <p:nvPr/>
        </p:nvSpPr>
        <p:spPr bwMode="auto">
          <a:xfrm>
            <a:off x="9985222" y="2793609"/>
            <a:ext cx="1261494" cy="1261492"/>
          </a:xfrm>
          <a:prstGeom prst="octagon">
            <a:avLst/>
          </a:prstGeom>
          <a:solidFill>
            <a:srgbClr val="2FA69D"/>
          </a:solidFill>
          <a:ln w="254000">
            <a:noFill/>
            <a:miter lim="800000"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sp>
        <p:nvSpPr>
          <p:cNvPr id="46" name="Прямоугольник 45"/>
          <p:cNvSpPr/>
          <p:nvPr/>
        </p:nvSpPr>
        <p:spPr>
          <a:xfrm>
            <a:off x="9960090" y="3010510"/>
            <a:ext cx="135485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25</a:t>
            </a:r>
            <a:r>
              <a:rPr lang="ru-RU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млн </a:t>
            </a: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рублей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6613973" y="4684196"/>
            <a:ext cx="100977" cy="112197"/>
          </a:xfrm>
          <a:custGeom>
            <a:avLst/>
            <a:gdLst>
              <a:gd name="connsiteX0" fmla="*/ 0 w 100977"/>
              <a:gd name="connsiteY0" fmla="*/ 112197 h 112197"/>
              <a:gd name="connsiteX1" fmla="*/ 100977 w 100977"/>
              <a:gd name="connsiteY1" fmla="*/ 0 h 11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77" h="112197">
                <a:moveTo>
                  <a:pt x="0" y="112197"/>
                </a:moveTo>
                <a:lnTo>
                  <a:pt x="100977" y="0"/>
                </a:ln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5084588" y="4657893"/>
            <a:ext cx="15069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1-я Полянская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78599" y="4603935"/>
            <a:ext cx="15069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пер.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Челышева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6714950" y="4575170"/>
            <a:ext cx="33659" cy="109026"/>
          </a:xfrm>
          <a:custGeom>
            <a:avLst/>
            <a:gdLst>
              <a:gd name="connsiteX0" fmla="*/ 0 w 33659"/>
              <a:gd name="connsiteY0" fmla="*/ 109026 h 109026"/>
              <a:gd name="connsiteX1" fmla="*/ 28049 w 33659"/>
              <a:gd name="connsiteY1" fmla="*/ 8050 h 109026"/>
              <a:gd name="connsiteX2" fmla="*/ 33659 w 33659"/>
              <a:gd name="connsiteY2" fmla="*/ 13659 h 10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9" h="109026">
                <a:moveTo>
                  <a:pt x="0" y="109026"/>
                </a:moveTo>
                <a:cubicBezTo>
                  <a:pt x="11219" y="66485"/>
                  <a:pt x="22439" y="23944"/>
                  <a:pt x="28049" y="8050"/>
                </a:cubicBezTo>
                <a:cubicBezTo>
                  <a:pt x="33659" y="-7845"/>
                  <a:pt x="33659" y="2907"/>
                  <a:pt x="33659" y="13659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928967" y="4446447"/>
            <a:ext cx="118168" cy="149381"/>
          </a:xfrm>
          <a:custGeom>
            <a:avLst/>
            <a:gdLst>
              <a:gd name="connsiteX0" fmla="*/ 2006 w 118168"/>
              <a:gd name="connsiteY0" fmla="*/ 149381 h 149381"/>
              <a:gd name="connsiteX1" fmla="*/ 2006 w 118168"/>
              <a:gd name="connsiteY1" fmla="*/ 18327 h 149381"/>
              <a:gd name="connsiteX2" fmla="*/ 22856 w 118168"/>
              <a:gd name="connsiteY2" fmla="*/ 456 h 149381"/>
              <a:gd name="connsiteX3" fmla="*/ 55619 w 118168"/>
              <a:gd name="connsiteY3" fmla="*/ 12370 h 149381"/>
              <a:gd name="connsiteX4" fmla="*/ 118168 w 118168"/>
              <a:gd name="connsiteY4" fmla="*/ 74918 h 1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68" h="149381">
                <a:moveTo>
                  <a:pt x="2006" y="149381"/>
                </a:moveTo>
                <a:cubicBezTo>
                  <a:pt x="268" y="96264"/>
                  <a:pt x="-1469" y="43148"/>
                  <a:pt x="2006" y="18327"/>
                </a:cubicBezTo>
                <a:cubicBezTo>
                  <a:pt x="5481" y="-6494"/>
                  <a:pt x="13921" y="1449"/>
                  <a:pt x="22856" y="456"/>
                </a:cubicBezTo>
                <a:cubicBezTo>
                  <a:pt x="31791" y="-537"/>
                  <a:pt x="39734" y="-40"/>
                  <a:pt x="55619" y="12370"/>
                </a:cubicBezTo>
                <a:cubicBezTo>
                  <a:pt x="71504" y="24780"/>
                  <a:pt x="94836" y="49849"/>
                  <a:pt x="118168" y="7491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7055420" y="4218419"/>
            <a:ext cx="15069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Новая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547976" y="1628679"/>
            <a:ext cx="347999" cy="1471660"/>
          </a:xfrm>
          <a:custGeom>
            <a:avLst/>
            <a:gdLst>
              <a:gd name="connsiteX0" fmla="*/ 289406 w 366063"/>
              <a:gd name="connsiteY0" fmla="*/ 1471660 h 1471660"/>
              <a:gd name="connsiteX1" fmla="*/ 363297 w 366063"/>
              <a:gd name="connsiteY1" fmla="*/ 1157624 h 1471660"/>
              <a:gd name="connsiteX2" fmla="*/ 203200 w 366063"/>
              <a:gd name="connsiteY2" fmla="*/ 286327 h 1471660"/>
              <a:gd name="connsiteX3" fmla="*/ 0 w 366063"/>
              <a:gd name="connsiteY3" fmla="*/ 0 h 1471660"/>
              <a:gd name="connsiteX4" fmla="*/ 0 w 366063"/>
              <a:gd name="connsiteY4" fmla="*/ 0 h 147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063" h="1471660">
                <a:moveTo>
                  <a:pt x="289406" y="1471660"/>
                </a:moveTo>
                <a:cubicBezTo>
                  <a:pt x="333535" y="1413419"/>
                  <a:pt x="377665" y="1355179"/>
                  <a:pt x="363297" y="1157624"/>
                </a:cubicBezTo>
                <a:cubicBezTo>
                  <a:pt x="348929" y="960069"/>
                  <a:pt x="263749" y="479264"/>
                  <a:pt x="203200" y="286327"/>
                </a:cubicBezTo>
                <a:cubicBezTo>
                  <a:pt x="142651" y="9339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AAE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5867401" y="2040261"/>
            <a:ext cx="9798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Фрунзе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019030" y="4261042"/>
            <a:ext cx="107758" cy="172413"/>
          </a:xfrm>
          <a:custGeom>
            <a:avLst/>
            <a:gdLst>
              <a:gd name="connsiteX0" fmla="*/ 0 w 107758"/>
              <a:gd name="connsiteY0" fmla="*/ 172413 h 172413"/>
              <a:gd name="connsiteX1" fmla="*/ 107758 w 107758"/>
              <a:gd name="connsiteY1" fmla="*/ 0 h 1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758" h="172413">
                <a:moveTo>
                  <a:pt x="0" y="172413"/>
                </a:moveTo>
                <a:lnTo>
                  <a:pt x="107758" y="0"/>
                </a:lnTo>
              </a:path>
            </a:pathLst>
          </a:cu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4907588" y="4261042"/>
            <a:ext cx="10516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Станко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859"/>
          <p:cNvGrpSpPr>
            <a:grpSpLocks noChangeAspect="1"/>
          </p:cNvGrpSpPr>
          <p:nvPr/>
        </p:nvGrpSpPr>
        <p:grpSpPr bwMode="auto">
          <a:xfrm>
            <a:off x="4229369" y="1499192"/>
            <a:ext cx="3799165" cy="3797834"/>
            <a:chOff x="1989" y="1361"/>
            <a:chExt cx="2854" cy="2853"/>
          </a:xfrm>
        </p:grpSpPr>
        <p:sp>
          <p:nvSpPr>
            <p:cNvPr id="16" name="Freeform 860"/>
            <p:cNvSpPr>
              <a:spLocks/>
            </p:cNvSpPr>
            <p:nvPr/>
          </p:nvSpPr>
          <p:spPr bwMode="auto">
            <a:xfrm>
              <a:off x="2098" y="1470"/>
              <a:ext cx="2636" cy="2635"/>
            </a:xfrm>
            <a:custGeom>
              <a:avLst/>
              <a:gdLst>
                <a:gd name="T0" fmla="*/ 772 w 2636"/>
                <a:gd name="T1" fmla="*/ 2635 h 2635"/>
                <a:gd name="T2" fmla="*/ 0 w 2636"/>
                <a:gd name="T3" fmla="*/ 1863 h 2635"/>
                <a:gd name="T4" fmla="*/ 0 w 2636"/>
                <a:gd name="T5" fmla="*/ 772 h 2635"/>
                <a:gd name="T6" fmla="*/ 772 w 2636"/>
                <a:gd name="T7" fmla="*/ 0 h 2635"/>
                <a:gd name="T8" fmla="*/ 1864 w 2636"/>
                <a:gd name="T9" fmla="*/ 0 h 2635"/>
                <a:gd name="T10" fmla="*/ 2636 w 2636"/>
                <a:gd name="T11" fmla="*/ 772 h 2635"/>
                <a:gd name="T12" fmla="*/ 2636 w 2636"/>
                <a:gd name="T13" fmla="*/ 1863 h 2635"/>
                <a:gd name="T14" fmla="*/ 1864 w 2636"/>
                <a:gd name="T15" fmla="*/ 2635 h 2635"/>
                <a:gd name="T16" fmla="*/ 772 w 2636"/>
                <a:gd name="T17" fmla="*/ 2635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6" h="2635">
                  <a:moveTo>
                    <a:pt x="772" y="2635"/>
                  </a:moveTo>
                  <a:lnTo>
                    <a:pt x="0" y="1863"/>
                  </a:lnTo>
                  <a:lnTo>
                    <a:pt x="0" y="772"/>
                  </a:lnTo>
                  <a:lnTo>
                    <a:pt x="772" y="0"/>
                  </a:lnTo>
                  <a:lnTo>
                    <a:pt x="1864" y="0"/>
                  </a:lnTo>
                  <a:lnTo>
                    <a:pt x="2636" y="772"/>
                  </a:lnTo>
                  <a:lnTo>
                    <a:pt x="2636" y="1863"/>
                  </a:lnTo>
                  <a:lnTo>
                    <a:pt x="1864" y="2635"/>
                  </a:lnTo>
                  <a:lnTo>
                    <a:pt x="772" y="2635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61"/>
            <p:cNvSpPr>
              <a:spLocks/>
            </p:cNvSpPr>
            <p:nvPr/>
          </p:nvSpPr>
          <p:spPr bwMode="auto">
            <a:xfrm>
              <a:off x="1989" y="1361"/>
              <a:ext cx="2854" cy="2853"/>
            </a:xfrm>
            <a:custGeom>
              <a:avLst/>
              <a:gdLst>
                <a:gd name="T0" fmla="*/ 1428 w 2854"/>
                <a:gd name="T1" fmla="*/ 0 h 2853"/>
                <a:gd name="T2" fmla="*/ 2437 w 2854"/>
                <a:gd name="T3" fmla="*/ 419 h 2853"/>
                <a:gd name="T4" fmla="*/ 2854 w 2854"/>
                <a:gd name="T5" fmla="*/ 1428 h 2853"/>
                <a:gd name="T6" fmla="*/ 2437 w 2854"/>
                <a:gd name="T7" fmla="*/ 2437 h 2853"/>
                <a:gd name="T8" fmla="*/ 1428 w 2854"/>
                <a:gd name="T9" fmla="*/ 2853 h 2853"/>
                <a:gd name="T10" fmla="*/ 419 w 2854"/>
                <a:gd name="T11" fmla="*/ 2437 h 2853"/>
                <a:gd name="T12" fmla="*/ 0 w 2854"/>
                <a:gd name="T13" fmla="*/ 1428 h 2853"/>
                <a:gd name="T14" fmla="*/ 419 w 2854"/>
                <a:gd name="T15" fmla="*/ 419 h 2853"/>
                <a:gd name="T16" fmla="*/ 1428 w 2854"/>
                <a:gd name="T17" fmla="*/ 0 h 2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4" h="2853">
                  <a:moveTo>
                    <a:pt x="1428" y="0"/>
                  </a:moveTo>
                  <a:lnTo>
                    <a:pt x="2437" y="419"/>
                  </a:lnTo>
                  <a:lnTo>
                    <a:pt x="2854" y="1428"/>
                  </a:lnTo>
                  <a:lnTo>
                    <a:pt x="2437" y="2437"/>
                  </a:lnTo>
                  <a:lnTo>
                    <a:pt x="1428" y="2853"/>
                  </a:lnTo>
                  <a:lnTo>
                    <a:pt x="419" y="2437"/>
                  </a:lnTo>
                  <a:lnTo>
                    <a:pt x="0" y="1428"/>
                  </a:lnTo>
                  <a:lnTo>
                    <a:pt x="419" y="419"/>
                  </a:lnTo>
                  <a:lnTo>
                    <a:pt x="1428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862"/>
            <p:cNvSpPr>
              <a:spLocks noChangeShapeType="1"/>
            </p:cNvSpPr>
            <p:nvPr/>
          </p:nvSpPr>
          <p:spPr bwMode="auto">
            <a:xfrm>
              <a:off x="3990" y="3362"/>
              <a:ext cx="436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863"/>
            <p:cNvSpPr>
              <a:spLocks noChangeShapeType="1"/>
            </p:cNvSpPr>
            <p:nvPr/>
          </p:nvSpPr>
          <p:spPr bwMode="auto">
            <a:xfrm>
              <a:off x="2408" y="1780"/>
              <a:ext cx="434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64"/>
            <p:cNvSpPr>
              <a:spLocks noChangeShapeType="1"/>
            </p:cNvSpPr>
            <p:nvPr/>
          </p:nvSpPr>
          <p:spPr bwMode="auto">
            <a:xfrm flipH="1">
              <a:off x="2408" y="3362"/>
              <a:ext cx="434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865"/>
            <p:cNvSpPr>
              <a:spLocks noChangeShapeType="1"/>
            </p:cNvSpPr>
            <p:nvPr/>
          </p:nvSpPr>
          <p:spPr bwMode="auto">
            <a:xfrm flipH="1">
              <a:off x="3990" y="1780"/>
              <a:ext cx="436" cy="43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866"/>
            <p:cNvSpPr>
              <a:spLocks noChangeShapeType="1"/>
            </p:cNvSpPr>
            <p:nvPr/>
          </p:nvSpPr>
          <p:spPr bwMode="auto">
            <a:xfrm>
              <a:off x="4227" y="2789"/>
              <a:ext cx="616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867"/>
            <p:cNvSpPr>
              <a:spLocks noChangeShapeType="1"/>
            </p:cNvSpPr>
            <p:nvPr/>
          </p:nvSpPr>
          <p:spPr bwMode="auto">
            <a:xfrm>
              <a:off x="1989" y="2789"/>
              <a:ext cx="616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868"/>
            <p:cNvSpPr>
              <a:spLocks noChangeShapeType="1"/>
            </p:cNvSpPr>
            <p:nvPr/>
          </p:nvSpPr>
          <p:spPr bwMode="auto">
            <a:xfrm>
              <a:off x="3417" y="3599"/>
              <a:ext cx="0" cy="61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869"/>
            <p:cNvSpPr>
              <a:spLocks noChangeShapeType="1"/>
            </p:cNvSpPr>
            <p:nvPr/>
          </p:nvSpPr>
          <p:spPr bwMode="auto">
            <a:xfrm>
              <a:off x="3417" y="1361"/>
              <a:ext cx="0" cy="61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870"/>
            <p:cNvSpPr>
              <a:spLocks noChangeShapeType="1"/>
            </p:cNvSpPr>
            <p:nvPr/>
          </p:nvSpPr>
          <p:spPr bwMode="auto">
            <a:xfrm flipV="1">
              <a:off x="4227" y="2242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871"/>
            <p:cNvSpPr>
              <a:spLocks noChangeShapeType="1"/>
            </p:cNvSpPr>
            <p:nvPr/>
          </p:nvSpPr>
          <p:spPr bwMode="auto">
            <a:xfrm flipV="1">
              <a:off x="2870" y="3599"/>
              <a:ext cx="502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872"/>
            <p:cNvSpPr>
              <a:spLocks noChangeShapeType="1"/>
            </p:cNvSpPr>
            <p:nvPr/>
          </p:nvSpPr>
          <p:spPr bwMode="auto">
            <a:xfrm flipV="1">
              <a:off x="3417" y="2789"/>
              <a:ext cx="1426" cy="142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73"/>
            <p:cNvSpPr>
              <a:spLocks noChangeShapeType="1"/>
            </p:cNvSpPr>
            <p:nvPr/>
          </p:nvSpPr>
          <p:spPr bwMode="auto">
            <a:xfrm flipV="1">
              <a:off x="3455" y="1470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874"/>
            <p:cNvSpPr>
              <a:spLocks noChangeShapeType="1"/>
            </p:cNvSpPr>
            <p:nvPr/>
          </p:nvSpPr>
          <p:spPr bwMode="auto">
            <a:xfrm flipV="1">
              <a:off x="2098" y="2827"/>
              <a:ext cx="507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875"/>
            <p:cNvSpPr>
              <a:spLocks noChangeShapeType="1"/>
            </p:cNvSpPr>
            <p:nvPr/>
          </p:nvSpPr>
          <p:spPr bwMode="auto">
            <a:xfrm flipH="1">
              <a:off x="1989" y="1361"/>
              <a:ext cx="1428" cy="142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876"/>
            <p:cNvSpPr>
              <a:spLocks noChangeShapeType="1"/>
            </p:cNvSpPr>
            <p:nvPr/>
          </p:nvSpPr>
          <p:spPr bwMode="auto">
            <a:xfrm>
              <a:off x="3460" y="3599"/>
              <a:ext cx="502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877"/>
            <p:cNvSpPr>
              <a:spLocks noChangeShapeType="1"/>
            </p:cNvSpPr>
            <p:nvPr/>
          </p:nvSpPr>
          <p:spPr bwMode="auto">
            <a:xfrm>
              <a:off x="2098" y="2242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878"/>
            <p:cNvSpPr>
              <a:spLocks noChangeShapeType="1"/>
            </p:cNvSpPr>
            <p:nvPr/>
          </p:nvSpPr>
          <p:spPr bwMode="auto">
            <a:xfrm>
              <a:off x="4227" y="2827"/>
              <a:ext cx="507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879"/>
            <p:cNvSpPr>
              <a:spLocks noChangeShapeType="1"/>
            </p:cNvSpPr>
            <p:nvPr/>
          </p:nvSpPr>
          <p:spPr bwMode="auto">
            <a:xfrm>
              <a:off x="2870" y="1470"/>
              <a:ext cx="502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880"/>
            <p:cNvSpPr>
              <a:spLocks noChangeShapeType="1"/>
            </p:cNvSpPr>
            <p:nvPr/>
          </p:nvSpPr>
          <p:spPr bwMode="auto">
            <a:xfrm flipH="1" flipV="1">
              <a:off x="1989" y="2789"/>
              <a:ext cx="1428" cy="142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881"/>
            <p:cNvSpPr>
              <a:spLocks noChangeShapeType="1"/>
            </p:cNvSpPr>
            <p:nvPr/>
          </p:nvSpPr>
          <p:spPr bwMode="auto">
            <a:xfrm>
              <a:off x="3417" y="1361"/>
              <a:ext cx="1426" cy="142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882"/>
            <p:cNvSpPr>
              <a:spLocks noChangeShapeType="1"/>
            </p:cNvSpPr>
            <p:nvPr/>
          </p:nvSpPr>
          <p:spPr bwMode="auto">
            <a:xfrm flipH="1">
              <a:off x="2098" y="2493"/>
              <a:ext cx="564" cy="84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883"/>
            <p:cNvSpPr>
              <a:spLocks noChangeShapeType="1"/>
            </p:cNvSpPr>
            <p:nvPr/>
          </p:nvSpPr>
          <p:spPr bwMode="auto">
            <a:xfrm flipH="1">
              <a:off x="2853" y="136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884"/>
            <p:cNvSpPr>
              <a:spLocks noChangeShapeType="1"/>
            </p:cNvSpPr>
            <p:nvPr/>
          </p:nvSpPr>
          <p:spPr bwMode="auto">
            <a:xfrm>
              <a:off x="4016" y="3333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885"/>
            <p:cNvSpPr>
              <a:spLocks noChangeShapeType="1"/>
            </p:cNvSpPr>
            <p:nvPr/>
          </p:nvSpPr>
          <p:spPr bwMode="auto">
            <a:xfrm>
              <a:off x="2098" y="3333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886"/>
            <p:cNvSpPr>
              <a:spLocks noChangeShapeType="1"/>
            </p:cNvSpPr>
            <p:nvPr/>
          </p:nvSpPr>
          <p:spPr bwMode="auto">
            <a:xfrm flipH="1" flipV="1">
              <a:off x="3417" y="136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887"/>
            <p:cNvSpPr>
              <a:spLocks noChangeShapeType="1"/>
            </p:cNvSpPr>
            <p:nvPr/>
          </p:nvSpPr>
          <p:spPr bwMode="auto">
            <a:xfrm flipH="1" flipV="1">
              <a:off x="4175" y="2495"/>
              <a:ext cx="559" cy="83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888"/>
            <p:cNvSpPr>
              <a:spLocks noChangeShapeType="1"/>
            </p:cNvSpPr>
            <p:nvPr/>
          </p:nvSpPr>
          <p:spPr bwMode="auto">
            <a:xfrm>
              <a:off x="4016" y="2242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889"/>
            <p:cNvSpPr>
              <a:spLocks noChangeShapeType="1"/>
            </p:cNvSpPr>
            <p:nvPr/>
          </p:nvSpPr>
          <p:spPr bwMode="auto">
            <a:xfrm>
              <a:off x="2098" y="2242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890"/>
            <p:cNvSpPr>
              <a:spLocks noChangeShapeType="1"/>
            </p:cNvSpPr>
            <p:nvPr/>
          </p:nvSpPr>
          <p:spPr bwMode="auto">
            <a:xfrm flipH="1">
              <a:off x="3417" y="3362"/>
              <a:ext cx="573" cy="852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91"/>
            <p:cNvSpPr>
              <a:spLocks noChangeShapeType="1"/>
            </p:cNvSpPr>
            <p:nvPr/>
          </p:nvSpPr>
          <p:spPr bwMode="auto">
            <a:xfrm flipH="1">
              <a:off x="4170" y="2242"/>
              <a:ext cx="564" cy="847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892"/>
            <p:cNvSpPr>
              <a:spLocks noChangeShapeType="1"/>
            </p:cNvSpPr>
            <p:nvPr/>
          </p:nvSpPr>
          <p:spPr bwMode="auto">
            <a:xfrm flipH="1" flipV="1">
              <a:off x="2098" y="2242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893"/>
            <p:cNvSpPr>
              <a:spLocks noChangeShapeType="1"/>
            </p:cNvSpPr>
            <p:nvPr/>
          </p:nvSpPr>
          <p:spPr bwMode="auto">
            <a:xfrm flipH="1" flipV="1">
              <a:off x="2853" y="337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894"/>
            <p:cNvSpPr>
              <a:spLocks noChangeArrowheads="1"/>
            </p:cNvSpPr>
            <p:nvPr/>
          </p:nvSpPr>
          <p:spPr bwMode="auto">
            <a:xfrm>
              <a:off x="2605" y="1977"/>
              <a:ext cx="1622" cy="1622"/>
            </a:xfrm>
            <a:prstGeom prst="ellips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895"/>
            <p:cNvSpPr>
              <a:spLocks noChangeArrowheads="1"/>
            </p:cNvSpPr>
            <p:nvPr/>
          </p:nvSpPr>
          <p:spPr bwMode="auto">
            <a:xfrm>
              <a:off x="2879" y="2254"/>
              <a:ext cx="1073" cy="1070"/>
            </a:xfrm>
            <a:prstGeom prst="ellips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96"/>
            <p:cNvSpPr>
              <a:spLocks/>
            </p:cNvSpPr>
            <p:nvPr/>
          </p:nvSpPr>
          <p:spPr bwMode="auto">
            <a:xfrm>
              <a:off x="2884" y="2256"/>
              <a:ext cx="1063" cy="1063"/>
            </a:xfrm>
            <a:custGeom>
              <a:avLst/>
              <a:gdLst>
                <a:gd name="T0" fmla="*/ 1063 w 1063"/>
                <a:gd name="T1" fmla="*/ 533 h 1063"/>
                <a:gd name="T2" fmla="*/ 533 w 1063"/>
                <a:gd name="T3" fmla="*/ 1063 h 1063"/>
                <a:gd name="T4" fmla="*/ 0 w 1063"/>
                <a:gd name="T5" fmla="*/ 533 h 1063"/>
                <a:gd name="T6" fmla="*/ 533 w 1063"/>
                <a:gd name="T7" fmla="*/ 0 h 1063"/>
                <a:gd name="T8" fmla="*/ 1063 w 1063"/>
                <a:gd name="T9" fmla="*/ 53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063">
                  <a:moveTo>
                    <a:pt x="1063" y="533"/>
                  </a:moveTo>
                  <a:lnTo>
                    <a:pt x="533" y="1063"/>
                  </a:lnTo>
                  <a:lnTo>
                    <a:pt x="0" y="533"/>
                  </a:lnTo>
                  <a:lnTo>
                    <a:pt x="533" y="0"/>
                  </a:lnTo>
                  <a:lnTo>
                    <a:pt x="1063" y="53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976418" y="1007889"/>
            <a:ext cx="4422895" cy="6773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4400" b="0" dirty="0" smtClean="0"/>
              <a:t>Реконструкция Вокзальной площади</a:t>
            </a:r>
            <a:endParaRPr lang="en-US" sz="4400" b="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89389" y="4023232"/>
            <a:ext cx="5202586" cy="6773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4400" b="0" dirty="0" smtClean="0"/>
              <a:t>Ремонт улицы Станкостроителей</a:t>
            </a:r>
            <a:endParaRPr lang="en-US" sz="4400" b="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b="9703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" b="2795"/>
          <a:stretch>
            <a:fillRect/>
          </a:stretch>
        </p:blipFill>
        <p:spPr>
          <a:xfrm>
            <a:off x="6128950" y="370703"/>
            <a:ext cx="5728088" cy="3027406"/>
          </a:xfrm>
        </p:spPr>
      </p:pic>
      <p:grpSp>
        <p:nvGrpSpPr>
          <p:cNvPr id="53" name="Группа 5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371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7" b="1107"/>
          <a:stretch/>
        </p:blipFill>
        <p:spPr>
          <a:xfrm>
            <a:off x="402325" y="1160463"/>
            <a:ext cx="11370576" cy="4478337"/>
          </a:xfrm>
        </p:spPr>
      </p:pic>
      <p:sp>
        <p:nvSpPr>
          <p:cNvPr id="6" name="Rectangle 5"/>
          <p:cNvSpPr/>
          <p:nvPr/>
        </p:nvSpPr>
        <p:spPr bwMode="auto">
          <a:xfrm>
            <a:off x="402324" y="1160463"/>
            <a:ext cx="2932612" cy="4478338"/>
          </a:xfrm>
          <a:prstGeom prst="rect">
            <a:avLst/>
          </a:prstGeom>
          <a:gradFill>
            <a:gsLst>
              <a:gs pos="30000">
                <a:schemeClr val="accent2">
                  <a:lumMod val="75000"/>
                  <a:alpha val="90000"/>
                </a:schemeClr>
              </a:gs>
              <a:gs pos="100000">
                <a:schemeClr val="accent3">
                  <a:lumMod val="75000"/>
                  <a:alpha val="84000"/>
                </a:schemeClr>
              </a:gs>
            </a:gsLst>
            <a:lin ang="2700000" scaled="1"/>
          </a:gra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2324" y="1396438"/>
            <a:ext cx="2932612" cy="728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Дворец игровых видов спорта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324" y="3399631"/>
            <a:ext cx="2884487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Средства на реализацию запланированы в федеральной и областной программе на 2019 год.</a:t>
            </a:r>
            <a:endParaRPr lang="en-US" sz="1600" b="1" dirty="0" smtClean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123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r="19970"/>
          <a:stretch>
            <a:fillRect/>
          </a:stretch>
        </p:blipFill>
        <p:spPr>
          <a:xfrm>
            <a:off x="8637372" y="3166554"/>
            <a:ext cx="3175687" cy="1538796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1" b="5997"/>
          <a:stretch/>
        </p:blipFill>
        <p:spPr>
          <a:xfrm>
            <a:off x="370703" y="4770766"/>
            <a:ext cx="5708822" cy="1600972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b="50"/>
          <a:stretch>
            <a:fillRect/>
          </a:stretch>
        </p:blipFill>
        <p:spPr>
          <a:xfrm>
            <a:off x="370703" y="3166554"/>
            <a:ext cx="3175687" cy="1538796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1" b="23721"/>
          <a:stretch>
            <a:fillRect/>
          </a:stretch>
        </p:blipFill>
        <p:spPr>
          <a:xfrm>
            <a:off x="370703" y="1500165"/>
            <a:ext cx="5708822" cy="1600972"/>
          </a:xfrm>
        </p:spPr>
      </p:pic>
      <p:sp>
        <p:nvSpPr>
          <p:cNvPr id="11" name="Rectangle 10"/>
          <p:cNvSpPr/>
          <p:nvPr/>
        </p:nvSpPr>
        <p:spPr bwMode="auto">
          <a:xfrm>
            <a:off x="3546390" y="3166553"/>
            <a:ext cx="5090982" cy="1538797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73576" y="5147162"/>
            <a:ext cx="2392268" cy="2918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2800" b="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Обустроено 24 двора</a:t>
            </a:r>
            <a:endParaRPr lang="en-US" sz="28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73576" y="1820644"/>
            <a:ext cx="3096175" cy="2918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2400" b="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Набережная реки </a:t>
            </a:r>
            <a:r>
              <a:rPr lang="ru-RU" sz="2400" b="0" dirty="0" err="1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Уводь</a:t>
            </a:r>
            <a:endParaRPr lang="en-US" sz="24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74136" y="3297385"/>
            <a:ext cx="3096175" cy="2918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2800" b="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Аллея имени Юрия Гагарина</a:t>
            </a:r>
            <a:endParaRPr lang="en-US" sz="28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841289" y="771163"/>
            <a:ext cx="8559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Source Sans Pro Black" charset="0"/>
                <a:ea typeface="Source Sans Pro Black" charset="0"/>
              </a:rPr>
              <a:t>Формирование комфортной городской среды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1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Формирование комфортной городской среды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58899" y="4795131"/>
            <a:ext cx="4859988" cy="43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Source Sans Pro" charset="0"/>
                <a:ea typeface="Source Sans Pro" charset="0"/>
                <a:cs typeface="Source Sans Pro" charset="0"/>
              </a:rPr>
              <a:t>Аллея Здоровья</a:t>
            </a:r>
            <a:endParaRPr lang="en-US" sz="20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4597" y="4795131"/>
            <a:ext cx="4859988" cy="43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Source Sans Pro" charset="0"/>
                <a:ea typeface="Source Sans Pro" charset="0"/>
                <a:cs typeface="Source Sans Pro" charset="0"/>
              </a:rPr>
              <a:t>Сквер Памяти</a:t>
            </a:r>
            <a:endParaRPr lang="en-US" sz="20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6" y="2185918"/>
            <a:ext cx="3726582" cy="2486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54" y="2185918"/>
            <a:ext cx="3729248" cy="24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9"/>
          <p:cNvSpPr>
            <a:spLocks/>
          </p:cNvSpPr>
          <p:nvPr/>
        </p:nvSpPr>
        <p:spPr bwMode="auto">
          <a:xfrm>
            <a:off x="3442859" y="2215205"/>
            <a:ext cx="4576879" cy="3226226"/>
          </a:xfrm>
          <a:custGeom>
            <a:avLst/>
            <a:gdLst>
              <a:gd name="T0" fmla="*/ 904 w 2246"/>
              <a:gd name="T1" fmla="*/ 952 h 1582"/>
              <a:gd name="T2" fmla="*/ 1878 w 2246"/>
              <a:gd name="T3" fmla="*/ 952 h 1582"/>
              <a:gd name="T4" fmla="*/ 1878 w 2246"/>
              <a:gd name="T5" fmla="*/ 1087 h 1582"/>
              <a:gd name="T6" fmla="*/ 2246 w 2246"/>
              <a:gd name="T7" fmla="*/ 790 h 1582"/>
              <a:gd name="T8" fmla="*/ 1878 w 2246"/>
              <a:gd name="T9" fmla="*/ 492 h 1582"/>
              <a:gd name="T10" fmla="*/ 1878 w 2246"/>
              <a:gd name="T11" fmla="*/ 627 h 1582"/>
              <a:gd name="T12" fmla="*/ 901 w 2246"/>
              <a:gd name="T13" fmla="*/ 627 h 1582"/>
              <a:gd name="T14" fmla="*/ 274 w 2246"/>
              <a:gd name="T15" fmla="*/ 0 h 1582"/>
              <a:gd name="T16" fmla="*/ 142 w 2246"/>
              <a:gd name="T17" fmla="*/ 0 h 1582"/>
              <a:gd name="T18" fmla="*/ 48 w 2246"/>
              <a:gd name="T19" fmla="*/ 326 h 1582"/>
              <a:gd name="T20" fmla="*/ 139 w 2246"/>
              <a:gd name="T21" fmla="*/ 326 h 1582"/>
              <a:gd name="T22" fmla="*/ 441 w 2246"/>
              <a:gd name="T23" fmla="*/ 627 h 1582"/>
              <a:gd name="T24" fmla="*/ 6 w 2246"/>
              <a:gd name="T25" fmla="*/ 627 h 1582"/>
              <a:gd name="T26" fmla="*/ 0 w 2246"/>
              <a:gd name="T27" fmla="*/ 790 h 1582"/>
              <a:gd name="T28" fmla="*/ 6 w 2246"/>
              <a:gd name="T29" fmla="*/ 952 h 1582"/>
              <a:gd name="T30" fmla="*/ 443 w 2246"/>
              <a:gd name="T31" fmla="*/ 952 h 1582"/>
              <a:gd name="T32" fmla="*/ 139 w 2246"/>
              <a:gd name="T33" fmla="*/ 1256 h 1582"/>
              <a:gd name="T34" fmla="*/ 48 w 2246"/>
              <a:gd name="T35" fmla="*/ 1256 h 1582"/>
              <a:gd name="T36" fmla="*/ 144 w 2246"/>
              <a:gd name="T37" fmla="*/ 1582 h 1582"/>
              <a:gd name="T38" fmla="*/ 274 w 2246"/>
              <a:gd name="T39" fmla="*/ 1582 h 1582"/>
              <a:gd name="T40" fmla="*/ 904 w 2246"/>
              <a:gd name="T41" fmla="*/ 952 h 1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6" h="1582">
                <a:moveTo>
                  <a:pt x="904" y="952"/>
                </a:moveTo>
                <a:cubicBezTo>
                  <a:pt x="1878" y="952"/>
                  <a:pt x="1878" y="952"/>
                  <a:pt x="1878" y="952"/>
                </a:cubicBezTo>
                <a:cubicBezTo>
                  <a:pt x="1878" y="1087"/>
                  <a:pt x="1878" y="1087"/>
                  <a:pt x="1878" y="1087"/>
                </a:cubicBezTo>
                <a:cubicBezTo>
                  <a:pt x="2246" y="790"/>
                  <a:pt x="2246" y="790"/>
                  <a:pt x="2246" y="790"/>
                </a:cubicBezTo>
                <a:cubicBezTo>
                  <a:pt x="1878" y="492"/>
                  <a:pt x="1878" y="492"/>
                  <a:pt x="1878" y="492"/>
                </a:cubicBezTo>
                <a:cubicBezTo>
                  <a:pt x="1878" y="627"/>
                  <a:pt x="1878" y="627"/>
                  <a:pt x="1878" y="627"/>
                </a:cubicBezTo>
                <a:cubicBezTo>
                  <a:pt x="901" y="627"/>
                  <a:pt x="901" y="627"/>
                  <a:pt x="901" y="627"/>
                </a:cubicBezTo>
                <a:cubicBezTo>
                  <a:pt x="274" y="0"/>
                  <a:pt x="274" y="0"/>
                  <a:pt x="274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03" y="105"/>
                  <a:pt x="71" y="214"/>
                  <a:pt x="48" y="326"/>
                </a:cubicBezTo>
                <a:cubicBezTo>
                  <a:pt x="139" y="326"/>
                  <a:pt x="139" y="326"/>
                  <a:pt x="139" y="326"/>
                </a:cubicBezTo>
                <a:cubicBezTo>
                  <a:pt x="441" y="627"/>
                  <a:pt x="441" y="627"/>
                  <a:pt x="441" y="627"/>
                </a:cubicBezTo>
                <a:cubicBezTo>
                  <a:pt x="6" y="627"/>
                  <a:pt x="6" y="627"/>
                  <a:pt x="6" y="627"/>
                </a:cubicBezTo>
                <a:cubicBezTo>
                  <a:pt x="2" y="681"/>
                  <a:pt x="0" y="735"/>
                  <a:pt x="0" y="790"/>
                </a:cubicBezTo>
                <a:cubicBezTo>
                  <a:pt x="0" y="844"/>
                  <a:pt x="2" y="899"/>
                  <a:pt x="6" y="952"/>
                </a:cubicBezTo>
                <a:cubicBezTo>
                  <a:pt x="443" y="952"/>
                  <a:pt x="443" y="952"/>
                  <a:pt x="443" y="952"/>
                </a:cubicBezTo>
                <a:cubicBezTo>
                  <a:pt x="139" y="1256"/>
                  <a:pt x="139" y="1256"/>
                  <a:pt x="139" y="1256"/>
                </a:cubicBezTo>
                <a:cubicBezTo>
                  <a:pt x="48" y="1256"/>
                  <a:pt x="48" y="1256"/>
                  <a:pt x="48" y="1256"/>
                </a:cubicBezTo>
                <a:cubicBezTo>
                  <a:pt x="72" y="1368"/>
                  <a:pt x="104" y="1477"/>
                  <a:pt x="144" y="1582"/>
                </a:cubicBezTo>
                <a:cubicBezTo>
                  <a:pt x="274" y="1582"/>
                  <a:pt x="274" y="1582"/>
                  <a:pt x="274" y="1582"/>
                </a:cubicBezTo>
                <a:lnTo>
                  <a:pt x="904" y="95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0" rIns="5486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ru-RU" b="1" dirty="0" smtClean="0">
                <a:solidFill>
                  <a:srgbClr val="FFFFFF"/>
                </a:solidFill>
                <a:latin typeface="Source Sans Pro" charset="0"/>
              </a:rPr>
              <a:t>Стимулирование своевременного завершения строительства</a:t>
            </a:r>
            <a:endParaRPr lang="en-US" b="1" dirty="0">
              <a:solidFill>
                <a:srgbClr val="FFFFFF"/>
              </a:solidFill>
              <a:latin typeface="Source Sans Pro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" y="1618938"/>
            <a:ext cx="3732551" cy="4362137"/>
          </a:xfrm>
          <a:custGeom>
            <a:avLst/>
            <a:gdLst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732551 w 3732551"/>
              <a:gd name="connsiteY2" fmla="*/ 4362137 h 4362137"/>
              <a:gd name="connsiteX3" fmla="*/ 0 w 3732551"/>
              <a:gd name="connsiteY3" fmla="*/ 4362137 h 4362137"/>
              <a:gd name="connsiteX4" fmla="*/ 0 w 3732551"/>
              <a:gd name="connsiteY4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725056 w 3732551"/>
              <a:gd name="connsiteY2" fmla="*/ 502170 h 4362137"/>
              <a:gd name="connsiteX3" fmla="*/ 3732551 w 3732551"/>
              <a:gd name="connsiteY3" fmla="*/ 4362137 h 4362137"/>
              <a:gd name="connsiteX4" fmla="*/ 0 w 3732551"/>
              <a:gd name="connsiteY4" fmla="*/ 4362137 h 4362137"/>
              <a:gd name="connsiteX5" fmla="*/ 0 w 3732551"/>
              <a:gd name="connsiteY5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492708 w 3732551"/>
              <a:gd name="connsiteY2" fmla="*/ 524655 h 4362137"/>
              <a:gd name="connsiteX3" fmla="*/ 3732551 w 3732551"/>
              <a:gd name="connsiteY3" fmla="*/ 4362137 h 4362137"/>
              <a:gd name="connsiteX4" fmla="*/ 0 w 3732551"/>
              <a:gd name="connsiteY4" fmla="*/ 4362137 h 4362137"/>
              <a:gd name="connsiteX5" fmla="*/ 0 w 3732551"/>
              <a:gd name="connsiteY5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627619 w 3732551"/>
              <a:gd name="connsiteY2" fmla="*/ 592111 h 4362137"/>
              <a:gd name="connsiteX3" fmla="*/ 3732551 w 3732551"/>
              <a:gd name="connsiteY3" fmla="*/ 4362137 h 4362137"/>
              <a:gd name="connsiteX4" fmla="*/ 0 w 3732551"/>
              <a:gd name="connsiteY4" fmla="*/ 4362137 h 4362137"/>
              <a:gd name="connsiteX5" fmla="*/ 0 w 3732551"/>
              <a:gd name="connsiteY5" fmla="*/ 0 h 4362137"/>
              <a:gd name="connsiteX0" fmla="*/ 0 w 3993441"/>
              <a:gd name="connsiteY0" fmla="*/ 0 h 4362137"/>
              <a:gd name="connsiteX1" fmla="*/ 3732551 w 3993441"/>
              <a:gd name="connsiteY1" fmla="*/ 0 h 4362137"/>
              <a:gd name="connsiteX2" fmla="*/ 3627619 w 3993441"/>
              <a:gd name="connsiteY2" fmla="*/ 592111 h 4362137"/>
              <a:gd name="connsiteX3" fmla="*/ 3672590 w 3993441"/>
              <a:gd name="connsiteY3" fmla="*/ 2315980 h 4362137"/>
              <a:gd name="connsiteX4" fmla="*/ 3732551 w 3993441"/>
              <a:gd name="connsiteY4" fmla="*/ 4362137 h 4362137"/>
              <a:gd name="connsiteX5" fmla="*/ 0 w 3993441"/>
              <a:gd name="connsiteY5" fmla="*/ 4362137 h 4362137"/>
              <a:gd name="connsiteX6" fmla="*/ 0 w 3993441"/>
              <a:gd name="connsiteY6" fmla="*/ 0 h 4362137"/>
              <a:gd name="connsiteX0" fmla="*/ 0 w 3948887"/>
              <a:gd name="connsiteY0" fmla="*/ 0 h 4362137"/>
              <a:gd name="connsiteX1" fmla="*/ 3732551 w 3948887"/>
              <a:gd name="connsiteY1" fmla="*/ 0 h 4362137"/>
              <a:gd name="connsiteX2" fmla="*/ 3627619 w 3948887"/>
              <a:gd name="connsiteY2" fmla="*/ 592111 h 4362137"/>
              <a:gd name="connsiteX3" fmla="*/ 3447738 w 3948887"/>
              <a:gd name="connsiteY3" fmla="*/ 2308485 h 4362137"/>
              <a:gd name="connsiteX4" fmla="*/ 3732551 w 3948887"/>
              <a:gd name="connsiteY4" fmla="*/ 4362137 h 4362137"/>
              <a:gd name="connsiteX5" fmla="*/ 0 w 3948887"/>
              <a:gd name="connsiteY5" fmla="*/ 4362137 h 4362137"/>
              <a:gd name="connsiteX6" fmla="*/ 0 w 3948887"/>
              <a:gd name="connsiteY6" fmla="*/ 0 h 4362137"/>
              <a:gd name="connsiteX0" fmla="*/ 0 w 3935006"/>
              <a:gd name="connsiteY0" fmla="*/ 0 h 4362137"/>
              <a:gd name="connsiteX1" fmla="*/ 3732551 w 3935006"/>
              <a:gd name="connsiteY1" fmla="*/ 0 h 4362137"/>
              <a:gd name="connsiteX2" fmla="*/ 3627619 w 3935006"/>
              <a:gd name="connsiteY2" fmla="*/ 592111 h 4362137"/>
              <a:gd name="connsiteX3" fmla="*/ 3357797 w 3935006"/>
              <a:gd name="connsiteY3" fmla="*/ 2308485 h 4362137"/>
              <a:gd name="connsiteX4" fmla="*/ 3732551 w 3935006"/>
              <a:gd name="connsiteY4" fmla="*/ 4362137 h 4362137"/>
              <a:gd name="connsiteX5" fmla="*/ 0 w 3935006"/>
              <a:gd name="connsiteY5" fmla="*/ 4362137 h 4362137"/>
              <a:gd name="connsiteX6" fmla="*/ 0 w 3935006"/>
              <a:gd name="connsiteY6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627619 w 3732551"/>
              <a:gd name="connsiteY2" fmla="*/ 592111 h 4362137"/>
              <a:gd name="connsiteX3" fmla="*/ 3357797 w 3732551"/>
              <a:gd name="connsiteY3" fmla="*/ 2308485 h 4362137"/>
              <a:gd name="connsiteX4" fmla="*/ 3732551 w 3732551"/>
              <a:gd name="connsiteY4" fmla="*/ 4362137 h 4362137"/>
              <a:gd name="connsiteX5" fmla="*/ 0 w 3732551"/>
              <a:gd name="connsiteY5" fmla="*/ 4362137 h 4362137"/>
              <a:gd name="connsiteX6" fmla="*/ 0 w 3732551"/>
              <a:gd name="connsiteY6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627619 w 3732551"/>
              <a:gd name="connsiteY2" fmla="*/ 592111 h 4362137"/>
              <a:gd name="connsiteX3" fmla="*/ 3357797 w 3732551"/>
              <a:gd name="connsiteY3" fmla="*/ 2308485 h 4362137"/>
              <a:gd name="connsiteX4" fmla="*/ 3732551 w 3732551"/>
              <a:gd name="connsiteY4" fmla="*/ 4362137 h 4362137"/>
              <a:gd name="connsiteX5" fmla="*/ 0 w 3732551"/>
              <a:gd name="connsiteY5" fmla="*/ 4362137 h 4362137"/>
              <a:gd name="connsiteX6" fmla="*/ 0 w 3732551"/>
              <a:gd name="connsiteY6" fmla="*/ 0 h 4362137"/>
              <a:gd name="connsiteX0" fmla="*/ 0 w 3732551"/>
              <a:gd name="connsiteY0" fmla="*/ 0 h 4362137"/>
              <a:gd name="connsiteX1" fmla="*/ 3732551 w 3732551"/>
              <a:gd name="connsiteY1" fmla="*/ 0 h 4362137"/>
              <a:gd name="connsiteX2" fmla="*/ 3627619 w 3732551"/>
              <a:gd name="connsiteY2" fmla="*/ 592111 h 4362137"/>
              <a:gd name="connsiteX3" fmla="*/ 3357797 w 3732551"/>
              <a:gd name="connsiteY3" fmla="*/ 2308485 h 4362137"/>
              <a:gd name="connsiteX4" fmla="*/ 3732551 w 3732551"/>
              <a:gd name="connsiteY4" fmla="*/ 4362137 h 4362137"/>
              <a:gd name="connsiteX5" fmla="*/ 0 w 3732551"/>
              <a:gd name="connsiteY5" fmla="*/ 4362137 h 4362137"/>
              <a:gd name="connsiteX6" fmla="*/ 0 w 3732551"/>
              <a:gd name="connsiteY6" fmla="*/ 0 h 43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551" h="4362137">
                <a:moveTo>
                  <a:pt x="0" y="0"/>
                </a:moveTo>
                <a:lnTo>
                  <a:pt x="3732551" y="0"/>
                </a:lnTo>
                <a:lnTo>
                  <a:pt x="3627619" y="592111"/>
                </a:lnTo>
                <a:cubicBezTo>
                  <a:pt x="3520189" y="993098"/>
                  <a:pt x="3340308" y="1680147"/>
                  <a:pt x="3357797" y="2308485"/>
                </a:cubicBezTo>
                <a:cubicBezTo>
                  <a:pt x="3375286" y="2936823"/>
                  <a:pt x="3625122" y="3683833"/>
                  <a:pt x="3732551" y="4362137"/>
                </a:cubicBezTo>
                <a:lnTo>
                  <a:pt x="0" y="43621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1" y="3493456"/>
            <a:ext cx="3338566" cy="664553"/>
            <a:chOff x="-1" y="3111207"/>
            <a:chExt cx="3338566" cy="664553"/>
          </a:xfrm>
        </p:grpSpPr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1608660" y="3111207"/>
              <a:ext cx="1729905" cy="662829"/>
            </a:xfrm>
            <a:custGeom>
              <a:avLst/>
              <a:gdLst>
                <a:gd name="T0" fmla="*/ 849 w 849"/>
                <a:gd name="T1" fmla="*/ 0 h 325"/>
                <a:gd name="T2" fmla="*/ 0 w 849"/>
                <a:gd name="T3" fmla="*/ 0 h 325"/>
                <a:gd name="T4" fmla="*/ 0 w 849"/>
                <a:gd name="T5" fmla="*/ 325 h 325"/>
                <a:gd name="T6" fmla="*/ 849 w 849"/>
                <a:gd name="T7" fmla="*/ 325 h 325"/>
                <a:gd name="T8" fmla="*/ 843 w 849"/>
                <a:gd name="T9" fmla="*/ 163 h 325"/>
                <a:gd name="T10" fmla="*/ 849 w 849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9" h="325">
                  <a:moveTo>
                    <a:pt x="8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849" y="325"/>
                    <a:pt x="849" y="325"/>
                    <a:pt x="849" y="325"/>
                  </a:cubicBezTo>
                  <a:cubicBezTo>
                    <a:pt x="845" y="272"/>
                    <a:pt x="843" y="217"/>
                    <a:pt x="843" y="163"/>
                  </a:cubicBezTo>
                  <a:cubicBezTo>
                    <a:pt x="843" y="108"/>
                    <a:pt x="845" y="54"/>
                    <a:pt x="8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-1" y="3111207"/>
              <a:ext cx="3155431" cy="6645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ru-RU" sz="2000" dirty="0" smtClean="0">
                  <a:solidFill>
                    <a:srgbClr val="FFFFFF"/>
                  </a:solidFill>
                  <a:latin typeface="Source Sans Pro" charset="0"/>
                </a:rPr>
                <a:t>Ликвидация очагов «точечной застройки»</a:t>
              </a:r>
              <a:endParaRPr lang="en-US" sz="2000" dirty="0">
                <a:solidFill>
                  <a:srgbClr val="FFFFFF"/>
                </a:solidFill>
                <a:latin typeface="Source Sans Pro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195733" y="2599269"/>
            <a:ext cx="2827867" cy="2685175"/>
          </a:xfrm>
          <a:prstGeom prst="rect">
            <a:avLst/>
          </a:prstGeom>
          <a:solidFill>
            <a:srgbClr val="F14124">
              <a:alpha val="6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Group 39"/>
          <p:cNvGrpSpPr/>
          <p:nvPr/>
        </p:nvGrpSpPr>
        <p:grpSpPr>
          <a:xfrm>
            <a:off x="-1" y="2215205"/>
            <a:ext cx="3617833" cy="664553"/>
            <a:chOff x="-1" y="1832956"/>
            <a:chExt cx="3617833" cy="664553"/>
          </a:xfrm>
        </p:grpSpPr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1608660" y="1832956"/>
              <a:ext cx="2009172" cy="664553"/>
            </a:xfrm>
            <a:custGeom>
              <a:avLst/>
              <a:gdLst>
                <a:gd name="T0" fmla="*/ 0 w 986"/>
                <a:gd name="T1" fmla="*/ 0 h 326"/>
                <a:gd name="T2" fmla="*/ 0 w 986"/>
                <a:gd name="T3" fmla="*/ 326 h 326"/>
                <a:gd name="T4" fmla="*/ 891 w 986"/>
                <a:gd name="T5" fmla="*/ 326 h 326"/>
                <a:gd name="T6" fmla="*/ 986 w 986"/>
                <a:gd name="T7" fmla="*/ 0 h 326"/>
                <a:gd name="T8" fmla="*/ 0 w 986"/>
                <a:gd name="T9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326">
                  <a:moveTo>
                    <a:pt x="0" y="0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891" y="326"/>
                    <a:pt x="891" y="326"/>
                    <a:pt x="891" y="326"/>
                  </a:cubicBezTo>
                  <a:cubicBezTo>
                    <a:pt x="914" y="214"/>
                    <a:pt x="946" y="105"/>
                    <a:pt x="98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-1" y="1832956"/>
              <a:ext cx="3338565" cy="6645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ru-RU" dirty="0" smtClean="0">
                  <a:solidFill>
                    <a:srgbClr val="FFFFFF"/>
                  </a:solidFill>
                  <a:latin typeface="Source Sans Pro" charset="0"/>
                </a:rPr>
                <a:t>Меры  против образования долгостроев</a:t>
              </a:r>
              <a:endParaRPr lang="en-US" dirty="0">
                <a:solidFill>
                  <a:srgbClr val="FFFFFF"/>
                </a:solidFill>
                <a:latin typeface="Source Sans Pro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707" y="4769983"/>
            <a:ext cx="3521711" cy="671448"/>
            <a:chOff x="98707" y="4387734"/>
            <a:chExt cx="3521711" cy="671448"/>
          </a:xfrm>
        </p:grpSpPr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1608660" y="4393768"/>
              <a:ext cx="2011758" cy="665414"/>
            </a:xfrm>
            <a:custGeom>
              <a:avLst/>
              <a:gdLst>
                <a:gd name="T0" fmla="*/ 0 w 987"/>
                <a:gd name="T1" fmla="*/ 0 h 326"/>
                <a:gd name="T2" fmla="*/ 0 w 987"/>
                <a:gd name="T3" fmla="*/ 326 h 326"/>
                <a:gd name="T4" fmla="*/ 987 w 987"/>
                <a:gd name="T5" fmla="*/ 326 h 326"/>
                <a:gd name="T6" fmla="*/ 891 w 987"/>
                <a:gd name="T7" fmla="*/ 0 h 326"/>
                <a:gd name="T8" fmla="*/ 0 w 987"/>
                <a:gd name="T9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326">
                  <a:moveTo>
                    <a:pt x="0" y="0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987" y="326"/>
                    <a:pt x="987" y="326"/>
                    <a:pt x="987" y="326"/>
                  </a:cubicBezTo>
                  <a:cubicBezTo>
                    <a:pt x="947" y="221"/>
                    <a:pt x="915" y="112"/>
                    <a:pt x="89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5" name="Freeform 36"/>
            <p:cNvSpPr>
              <a:spLocks/>
            </p:cNvSpPr>
            <p:nvPr/>
          </p:nvSpPr>
          <p:spPr bwMode="auto">
            <a:xfrm>
              <a:off x="98707" y="4387734"/>
              <a:ext cx="3338565" cy="6645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ru-RU" sz="1600" dirty="0" smtClean="0">
                  <a:solidFill>
                    <a:srgbClr val="FFFFFF"/>
                  </a:solidFill>
                  <a:latin typeface="Source Sans Pro" charset="0"/>
                </a:rPr>
                <a:t>Освоение земельных участков используемых не по назначению</a:t>
              </a:r>
              <a:endParaRPr lang="en-US" sz="1600" dirty="0">
                <a:solidFill>
                  <a:srgbClr val="FFFFFF"/>
                </a:solidFill>
                <a:latin typeface="Source Sans Pro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307167" y="2696485"/>
            <a:ext cx="251258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Source Sans Pro" charset="0"/>
              </a:rPr>
              <a:t>Начато освоение 5 земельных участков.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 smtClean="0">
              <a:latin typeface="Source Sans Pro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Source Sans Pro" charset="0"/>
              </a:rPr>
              <a:t>Расторгнут 21 договор аренды земельных участков, предоставленных для строительства и используемых не по целевому назначению</a:t>
            </a:r>
            <a:endParaRPr lang="en-US" sz="1000" dirty="0">
              <a:latin typeface="Source Sans Pro" charset="0"/>
            </a:endParaRPr>
          </a:p>
          <a:p>
            <a:pPr>
              <a:lnSpc>
                <a:spcPct val="90000"/>
              </a:lnSpc>
            </a:pPr>
            <a:endParaRPr lang="en-US" sz="1000" dirty="0" smtClean="0">
              <a:latin typeface="Source Sans Pro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Дополнительные эффекты инвентаризации муниципальных земель</a:t>
            </a:r>
            <a:endParaRPr lang="en-US" sz="24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914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Стратегически важные направления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6637" y="1785708"/>
            <a:ext cx="3671241" cy="4354793"/>
            <a:chOff x="476637" y="1880685"/>
            <a:chExt cx="3671241" cy="43547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37" y="5036370"/>
              <a:ext cx="3671241" cy="119910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40351" y="1880685"/>
              <a:ext cx="2935335" cy="4104904"/>
              <a:chOff x="1230062" y="1880685"/>
              <a:chExt cx="2935335" cy="4104904"/>
            </a:xfrm>
          </p:grpSpPr>
          <p:sp>
            <p:nvSpPr>
              <p:cNvPr id="7" name="Freeform 6"/>
              <p:cNvSpPr/>
              <p:nvPr/>
            </p:nvSpPr>
            <p:spPr>
              <a:xfrm rot="17584879">
                <a:off x="1859394" y="1600399"/>
                <a:ext cx="1284340" cy="1844912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238544" y="2047058"/>
                <a:ext cx="2926853" cy="3938531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30062" y="3974162"/>
                <a:ext cx="29253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Развитие </a:t>
                </a:r>
              </a:p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туристического </a:t>
                </a:r>
              </a:p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потенциала</a:t>
                </a:r>
                <a:endParaRPr lang="en-US" b="1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114965" y="1785708"/>
            <a:ext cx="3671241" cy="4354793"/>
            <a:chOff x="3114965" y="1880685"/>
            <a:chExt cx="3671241" cy="43547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965" y="5036370"/>
              <a:ext cx="3671241" cy="119910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3482828" y="1880685"/>
              <a:ext cx="2938086" cy="4104904"/>
              <a:chOff x="1227311" y="1880685"/>
              <a:chExt cx="2938086" cy="4104904"/>
            </a:xfrm>
          </p:grpSpPr>
          <p:sp>
            <p:nvSpPr>
              <p:cNvPr id="16" name="Freeform 15"/>
              <p:cNvSpPr/>
              <p:nvPr/>
            </p:nvSpPr>
            <p:spPr>
              <a:xfrm rot="17584879">
                <a:off x="1859394" y="1600399"/>
                <a:ext cx="1284340" cy="1844912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238544" y="2047058"/>
                <a:ext cx="2926853" cy="3938531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227311" y="3954498"/>
                <a:ext cx="29253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Активная</a:t>
                </a:r>
              </a:p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поддержка </a:t>
                </a:r>
              </a:p>
              <a:p>
                <a:pPr algn="ctr"/>
                <a:r>
                  <a:rPr lang="ru-RU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бизнеса</a:t>
                </a:r>
                <a:endParaRPr lang="en-US" b="1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797420" y="1785708"/>
            <a:ext cx="3671241" cy="4354793"/>
            <a:chOff x="5797420" y="1880685"/>
            <a:chExt cx="3671241" cy="435479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420" y="5036370"/>
              <a:ext cx="3671241" cy="1199108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6171947" y="1880685"/>
              <a:ext cx="2926853" cy="4104904"/>
              <a:chOff x="1238544" y="1880685"/>
              <a:chExt cx="2926853" cy="4104904"/>
            </a:xfrm>
          </p:grpSpPr>
          <p:sp>
            <p:nvSpPr>
              <p:cNvPr id="25" name="Freeform 24"/>
              <p:cNvSpPr/>
              <p:nvPr/>
            </p:nvSpPr>
            <p:spPr>
              <a:xfrm rot="17584879">
                <a:off x="1859394" y="1600399"/>
                <a:ext cx="1284340" cy="1844912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238544" y="2047058"/>
                <a:ext cx="2926853" cy="3938531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402657" y="3828749"/>
                <a:ext cx="256399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Возращение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контроля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над имущественными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и земельными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отношениями</a:t>
                </a:r>
                <a:endParaRPr lang="en-US" sz="1600" b="1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336122" y="1785708"/>
            <a:ext cx="3671241" cy="4354793"/>
            <a:chOff x="8336122" y="1880685"/>
            <a:chExt cx="3671241" cy="43547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122" y="5036370"/>
              <a:ext cx="3671241" cy="1199108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8708318" y="1880685"/>
              <a:ext cx="2926853" cy="4104904"/>
              <a:chOff x="1238544" y="1880685"/>
              <a:chExt cx="2926853" cy="4104904"/>
            </a:xfrm>
          </p:grpSpPr>
          <p:sp>
            <p:nvSpPr>
              <p:cNvPr id="34" name="Freeform 33"/>
              <p:cNvSpPr/>
              <p:nvPr/>
            </p:nvSpPr>
            <p:spPr>
              <a:xfrm rot="17584879">
                <a:off x="1859394" y="1600399"/>
                <a:ext cx="1284340" cy="1844912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238544" y="2047058"/>
                <a:ext cx="2926853" cy="3938531"/>
              </a:xfrm>
              <a:custGeom>
                <a:avLst/>
                <a:gdLst>
                  <a:gd name="connsiteX0" fmla="*/ 1621876 w 4116165"/>
                  <a:gd name="connsiteY0" fmla="*/ 814807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1621876 w 4116165"/>
                  <a:gd name="connsiteY8" fmla="*/ 814807 h 3497531"/>
                  <a:gd name="connsiteX9" fmla="*/ 688860 w 4116165"/>
                  <a:gd name="connsiteY9" fmla="*/ 0 h 3497531"/>
                  <a:gd name="connsiteX10" fmla="*/ 739322 w 4116165"/>
                  <a:gd name="connsiteY10" fmla="*/ 20901 h 3497531"/>
                  <a:gd name="connsiteX11" fmla="*/ 1356818 w 4116165"/>
                  <a:gd name="connsiteY11" fmla="*/ 638398 h 3497531"/>
                  <a:gd name="connsiteX12" fmla="*/ 1356818 w 4116165"/>
                  <a:gd name="connsiteY12" fmla="*/ 739322 h 3497531"/>
                  <a:gd name="connsiteX13" fmla="*/ 739322 w 4116165"/>
                  <a:gd name="connsiteY13" fmla="*/ 1356819 h 3497531"/>
                  <a:gd name="connsiteX14" fmla="*/ 638398 w 4116165"/>
                  <a:gd name="connsiteY14" fmla="*/ 1356819 h 3497531"/>
                  <a:gd name="connsiteX15" fmla="*/ 20901 w 4116165"/>
                  <a:gd name="connsiteY15" fmla="*/ 739322 h 3497531"/>
                  <a:gd name="connsiteX16" fmla="*/ 20901 w 4116165"/>
                  <a:gd name="connsiteY16" fmla="*/ 638398 h 3497531"/>
                  <a:gd name="connsiteX17" fmla="*/ 638398 w 4116165"/>
                  <a:gd name="connsiteY17" fmla="*/ 20901 h 3497531"/>
                  <a:gd name="connsiteX18" fmla="*/ 688860 w 4116165"/>
                  <a:gd name="connsiteY18" fmla="*/ 0 h 3497531"/>
                  <a:gd name="connsiteX0" fmla="*/ 1433441 w 4116165"/>
                  <a:gd name="connsiteY0" fmla="*/ 1003242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1433441 w 4116165"/>
                  <a:gd name="connsiteY7" fmla="*/ 1003242 h 3497531"/>
                  <a:gd name="connsiteX8" fmla="*/ 688860 w 4116165"/>
                  <a:gd name="connsiteY8" fmla="*/ 0 h 3497531"/>
                  <a:gd name="connsiteX9" fmla="*/ 739322 w 4116165"/>
                  <a:gd name="connsiteY9" fmla="*/ 20901 h 3497531"/>
                  <a:gd name="connsiteX10" fmla="*/ 1356818 w 4116165"/>
                  <a:gd name="connsiteY10" fmla="*/ 638398 h 3497531"/>
                  <a:gd name="connsiteX11" fmla="*/ 1356818 w 4116165"/>
                  <a:gd name="connsiteY11" fmla="*/ 739322 h 3497531"/>
                  <a:gd name="connsiteX12" fmla="*/ 739322 w 4116165"/>
                  <a:gd name="connsiteY12" fmla="*/ 1356819 h 3497531"/>
                  <a:gd name="connsiteX13" fmla="*/ 638398 w 4116165"/>
                  <a:gd name="connsiteY13" fmla="*/ 1356819 h 3497531"/>
                  <a:gd name="connsiteX14" fmla="*/ 20901 w 4116165"/>
                  <a:gd name="connsiteY14" fmla="*/ 739322 h 3497531"/>
                  <a:gd name="connsiteX15" fmla="*/ 20901 w 4116165"/>
                  <a:gd name="connsiteY15" fmla="*/ 638398 h 3497531"/>
                  <a:gd name="connsiteX16" fmla="*/ 638398 w 4116165"/>
                  <a:gd name="connsiteY16" fmla="*/ 20901 h 3497531"/>
                  <a:gd name="connsiteX17" fmla="*/ 688860 w 4116165"/>
                  <a:gd name="connsiteY17" fmla="*/ 0 h 3497531"/>
                  <a:gd name="connsiteX0" fmla="*/ 1433441 w 4116165"/>
                  <a:gd name="connsiteY0" fmla="*/ 3309096 h 3497531"/>
                  <a:gd name="connsiteX1" fmla="*/ 3927730 w 4116165"/>
                  <a:gd name="connsiteY1" fmla="*/ 814807 h 3497531"/>
                  <a:gd name="connsiteX2" fmla="*/ 4116165 w 4116165"/>
                  <a:gd name="connsiteY2" fmla="*/ 1003242 h 3497531"/>
                  <a:gd name="connsiteX3" fmla="*/ 4116165 w 4116165"/>
                  <a:gd name="connsiteY3" fmla="*/ 3309096 h 3497531"/>
                  <a:gd name="connsiteX4" fmla="*/ 3927730 w 4116165"/>
                  <a:gd name="connsiteY4" fmla="*/ 3497531 h 3497531"/>
                  <a:gd name="connsiteX5" fmla="*/ 1621876 w 4116165"/>
                  <a:gd name="connsiteY5" fmla="*/ 3497531 h 3497531"/>
                  <a:gd name="connsiteX6" fmla="*/ 1433441 w 4116165"/>
                  <a:gd name="connsiteY6" fmla="*/ 3309096 h 3497531"/>
                  <a:gd name="connsiteX7" fmla="*/ 688860 w 4116165"/>
                  <a:gd name="connsiteY7" fmla="*/ 0 h 3497531"/>
                  <a:gd name="connsiteX8" fmla="*/ 739322 w 4116165"/>
                  <a:gd name="connsiteY8" fmla="*/ 20901 h 3497531"/>
                  <a:gd name="connsiteX9" fmla="*/ 1356818 w 4116165"/>
                  <a:gd name="connsiteY9" fmla="*/ 638398 h 3497531"/>
                  <a:gd name="connsiteX10" fmla="*/ 1356818 w 4116165"/>
                  <a:gd name="connsiteY10" fmla="*/ 739322 h 3497531"/>
                  <a:gd name="connsiteX11" fmla="*/ 739322 w 4116165"/>
                  <a:gd name="connsiteY11" fmla="*/ 1356819 h 3497531"/>
                  <a:gd name="connsiteX12" fmla="*/ 638398 w 4116165"/>
                  <a:gd name="connsiteY12" fmla="*/ 1356819 h 3497531"/>
                  <a:gd name="connsiteX13" fmla="*/ 20901 w 4116165"/>
                  <a:gd name="connsiteY13" fmla="*/ 739322 h 3497531"/>
                  <a:gd name="connsiteX14" fmla="*/ 20901 w 4116165"/>
                  <a:gd name="connsiteY14" fmla="*/ 638398 h 3497531"/>
                  <a:gd name="connsiteX15" fmla="*/ 638398 w 4116165"/>
                  <a:gd name="connsiteY15" fmla="*/ 20901 h 3497531"/>
                  <a:gd name="connsiteX16" fmla="*/ 688860 w 4116165"/>
                  <a:gd name="connsiteY16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1003242 h 3497531"/>
                  <a:gd name="connsiteX2" fmla="*/ 4116165 w 4116165"/>
                  <a:gd name="connsiteY2" fmla="*/ 3309096 h 3497531"/>
                  <a:gd name="connsiteX3" fmla="*/ 3927730 w 4116165"/>
                  <a:gd name="connsiteY3" fmla="*/ 3497531 h 3497531"/>
                  <a:gd name="connsiteX4" fmla="*/ 1621876 w 4116165"/>
                  <a:gd name="connsiteY4" fmla="*/ 3497531 h 3497531"/>
                  <a:gd name="connsiteX5" fmla="*/ 1433441 w 4116165"/>
                  <a:gd name="connsiteY5" fmla="*/ 3309096 h 3497531"/>
                  <a:gd name="connsiteX6" fmla="*/ 688860 w 4116165"/>
                  <a:gd name="connsiteY6" fmla="*/ 0 h 3497531"/>
                  <a:gd name="connsiteX7" fmla="*/ 739322 w 4116165"/>
                  <a:gd name="connsiteY7" fmla="*/ 20901 h 3497531"/>
                  <a:gd name="connsiteX8" fmla="*/ 1356818 w 4116165"/>
                  <a:gd name="connsiteY8" fmla="*/ 638398 h 3497531"/>
                  <a:gd name="connsiteX9" fmla="*/ 1356818 w 4116165"/>
                  <a:gd name="connsiteY9" fmla="*/ 739322 h 3497531"/>
                  <a:gd name="connsiteX10" fmla="*/ 739322 w 4116165"/>
                  <a:gd name="connsiteY10" fmla="*/ 1356819 h 3497531"/>
                  <a:gd name="connsiteX11" fmla="*/ 638398 w 4116165"/>
                  <a:gd name="connsiteY11" fmla="*/ 1356819 h 3497531"/>
                  <a:gd name="connsiteX12" fmla="*/ 20901 w 4116165"/>
                  <a:gd name="connsiteY12" fmla="*/ 739322 h 3497531"/>
                  <a:gd name="connsiteX13" fmla="*/ 20901 w 4116165"/>
                  <a:gd name="connsiteY13" fmla="*/ 638398 h 3497531"/>
                  <a:gd name="connsiteX14" fmla="*/ 638398 w 4116165"/>
                  <a:gd name="connsiteY14" fmla="*/ 20901 h 3497531"/>
                  <a:gd name="connsiteX15" fmla="*/ 688860 w 4116165"/>
                  <a:gd name="connsiteY15" fmla="*/ 0 h 3497531"/>
                  <a:gd name="connsiteX0" fmla="*/ 1433441 w 4116165"/>
                  <a:gd name="connsiteY0" fmla="*/ 3309096 h 3497531"/>
                  <a:gd name="connsiteX1" fmla="*/ 4116165 w 4116165"/>
                  <a:gd name="connsiteY1" fmla="*/ 3309096 h 3497531"/>
                  <a:gd name="connsiteX2" fmla="*/ 3927730 w 4116165"/>
                  <a:gd name="connsiteY2" fmla="*/ 3497531 h 3497531"/>
                  <a:gd name="connsiteX3" fmla="*/ 1621876 w 4116165"/>
                  <a:gd name="connsiteY3" fmla="*/ 3497531 h 3497531"/>
                  <a:gd name="connsiteX4" fmla="*/ 1433441 w 4116165"/>
                  <a:gd name="connsiteY4" fmla="*/ 3309096 h 3497531"/>
                  <a:gd name="connsiteX5" fmla="*/ 688860 w 4116165"/>
                  <a:gd name="connsiteY5" fmla="*/ 0 h 3497531"/>
                  <a:gd name="connsiteX6" fmla="*/ 739322 w 4116165"/>
                  <a:gd name="connsiteY6" fmla="*/ 20901 h 3497531"/>
                  <a:gd name="connsiteX7" fmla="*/ 1356818 w 4116165"/>
                  <a:gd name="connsiteY7" fmla="*/ 638398 h 3497531"/>
                  <a:gd name="connsiteX8" fmla="*/ 1356818 w 4116165"/>
                  <a:gd name="connsiteY8" fmla="*/ 739322 h 3497531"/>
                  <a:gd name="connsiteX9" fmla="*/ 739322 w 4116165"/>
                  <a:gd name="connsiteY9" fmla="*/ 1356819 h 3497531"/>
                  <a:gd name="connsiteX10" fmla="*/ 638398 w 4116165"/>
                  <a:gd name="connsiteY10" fmla="*/ 1356819 h 3497531"/>
                  <a:gd name="connsiteX11" fmla="*/ 20901 w 4116165"/>
                  <a:gd name="connsiteY11" fmla="*/ 739322 h 3497531"/>
                  <a:gd name="connsiteX12" fmla="*/ 20901 w 4116165"/>
                  <a:gd name="connsiteY12" fmla="*/ 638398 h 3497531"/>
                  <a:gd name="connsiteX13" fmla="*/ 638398 w 4116165"/>
                  <a:gd name="connsiteY13" fmla="*/ 20901 h 3497531"/>
                  <a:gd name="connsiteX14" fmla="*/ 688860 w 4116165"/>
                  <a:gd name="connsiteY14" fmla="*/ 0 h 3497531"/>
                  <a:gd name="connsiteX0" fmla="*/ 1433441 w 3927730"/>
                  <a:gd name="connsiteY0" fmla="*/ 3309096 h 3497531"/>
                  <a:gd name="connsiteX1" fmla="*/ 3927730 w 3927730"/>
                  <a:gd name="connsiteY1" fmla="*/ 3497531 h 3497531"/>
                  <a:gd name="connsiteX2" fmla="*/ 1621876 w 3927730"/>
                  <a:gd name="connsiteY2" fmla="*/ 3497531 h 3497531"/>
                  <a:gd name="connsiteX3" fmla="*/ 1433441 w 3927730"/>
                  <a:gd name="connsiteY3" fmla="*/ 3309096 h 3497531"/>
                  <a:gd name="connsiteX4" fmla="*/ 688860 w 3927730"/>
                  <a:gd name="connsiteY4" fmla="*/ 0 h 3497531"/>
                  <a:gd name="connsiteX5" fmla="*/ 739322 w 3927730"/>
                  <a:gd name="connsiteY5" fmla="*/ 20901 h 3497531"/>
                  <a:gd name="connsiteX6" fmla="*/ 1356818 w 3927730"/>
                  <a:gd name="connsiteY6" fmla="*/ 638398 h 3497531"/>
                  <a:gd name="connsiteX7" fmla="*/ 1356818 w 3927730"/>
                  <a:gd name="connsiteY7" fmla="*/ 739322 h 3497531"/>
                  <a:gd name="connsiteX8" fmla="*/ 739322 w 3927730"/>
                  <a:gd name="connsiteY8" fmla="*/ 1356819 h 3497531"/>
                  <a:gd name="connsiteX9" fmla="*/ 638398 w 3927730"/>
                  <a:gd name="connsiteY9" fmla="*/ 1356819 h 3497531"/>
                  <a:gd name="connsiteX10" fmla="*/ 20901 w 3927730"/>
                  <a:gd name="connsiteY10" fmla="*/ 739322 h 3497531"/>
                  <a:gd name="connsiteX11" fmla="*/ 20901 w 3927730"/>
                  <a:gd name="connsiteY11" fmla="*/ 638398 h 3497531"/>
                  <a:gd name="connsiteX12" fmla="*/ 638398 w 3927730"/>
                  <a:gd name="connsiteY12" fmla="*/ 20901 h 3497531"/>
                  <a:gd name="connsiteX13" fmla="*/ 688860 w 3927730"/>
                  <a:gd name="connsiteY13" fmla="*/ 0 h 3497531"/>
                  <a:gd name="connsiteX0" fmla="*/ 1433441 w 1621876"/>
                  <a:gd name="connsiteY0" fmla="*/ 3309096 h 3497531"/>
                  <a:gd name="connsiteX1" fmla="*/ 1621876 w 1621876"/>
                  <a:gd name="connsiteY1" fmla="*/ 3497531 h 3497531"/>
                  <a:gd name="connsiteX2" fmla="*/ 1433441 w 1621876"/>
                  <a:gd name="connsiteY2" fmla="*/ 3309096 h 3497531"/>
                  <a:gd name="connsiteX3" fmla="*/ 688860 w 1621876"/>
                  <a:gd name="connsiteY3" fmla="*/ 0 h 3497531"/>
                  <a:gd name="connsiteX4" fmla="*/ 739322 w 1621876"/>
                  <a:gd name="connsiteY4" fmla="*/ 20901 h 3497531"/>
                  <a:gd name="connsiteX5" fmla="*/ 1356818 w 1621876"/>
                  <a:gd name="connsiteY5" fmla="*/ 638398 h 3497531"/>
                  <a:gd name="connsiteX6" fmla="*/ 1356818 w 1621876"/>
                  <a:gd name="connsiteY6" fmla="*/ 739322 h 3497531"/>
                  <a:gd name="connsiteX7" fmla="*/ 739322 w 1621876"/>
                  <a:gd name="connsiteY7" fmla="*/ 1356819 h 3497531"/>
                  <a:gd name="connsiteX8" fmla="*/ 638398 w 1621876"/>
                  <a:gd name="connsiteY8" fmla="*/ 1356819 h 3497531"/>
                  <a:gd name="connsiteX9" fmla="*/ 20901 w 1621876"/>
                  <a:gd name="connsiteY9" fmla="*/ 739322 h 3497531"/>
                  <a:gd name="connsiteX10" fmla="*/ 20901 w 1621876"/>
                  <a:gd name="connsiteY10" fmla="*/ 638398 h 3497531"/>
                  <a:gd name="connsiteX11" fmla="*/ 638398 w 1621876"/>
                  <a:gd name="connsiteY11" fmla="*/ 20901 h 3497531"/>
                  <a:gd name="connsiteX12" fmla="*/ 688860 w 1621876"/>
                  <a:gd name="connsiteY12" fmla="*/ 0 h 3497531"/>
                  <a:gd name="connsiteX0" fmla="*/ 688860 w 1377719"/>
                  <a:gd name="connsiteY0" fmla="*/ 0 h 1377720"/>
                  <a:gd name="connsiteX1" fmla="*/ 739322 w 1377719"/>
                  <a:gd name="connsiteY1" fmla="*/ 20901 h 1377720"/>
                  <a:gd name="connsiteX2" fmla="*/ 1356818 w 1377719"/>
                  <a:gd name="connsiteY2" fmla="*/ 638398 h 1377720"/>
                  <a:gd name="connsiteX3" fmla="*/ 1356818 w 1377719"/>
                  <a:gd name="connsiteY3" fmla="*/ 739322 h 1377720"/>
                  <a:gd name="connsiteX4" fmla="*/ 739322 w 1377719"/>
                  <a:gd name="connsiteY4" fmla="*/ 1356819 h 1377720"/>
                  <a:gd name="connsiteX5" fmla="*/ 638398 w 1377719"/>
                  <a:gd name="connsiteY5" fmla="*/ 1356819 h 1377720"/>
                  <a:gd name="connsiteX6" fmla="*/ 20901 w 1377719"/>
                  <a:gd name="connsiteY6" fmla="*/ 739322 h 1377720"/>
                  <a:gd name="connsiteX7" fmla="*/ 20901 w 1377719"/>
                  <a:gd name="connsiteY7" fmla="*/ 638398 h 1377720"/>
                  <a:gd name="connsiteX8" fmla="*/ 638398 w 1377719"/>
                  <a:gd name="connsiteY8" fmla="*/ 20901 h 1377720"/>
                  <a:gd name="connsiteX9" fmla="*/ 688860 w 1377719"/>
                  <a:gd name="connsiteY9" fmla="*/ 0 h 137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719" h="1377720">
                    <a:moveTo>
                      <a:pt x="688860" y="0"/>
                    </a:moveTo>
                    <a:cubicBezTo>
                      <a:pt x="707124" y="0"/>
                      <a:pt x="725387" y="6967"/>
                      <a:pt x="739322" y="20901"/>
                    </a:cubicBezTo>
                    <a:lnTo>
                      <a:pt x="1356818" y="638398"/>
                    </a:lnTo>
                    <a:cubicBezTo>
                      <a:pt x="1384687" y="666267"/>
                      <a:pt x="1384687" y="711453"/>
                      <a:pt x="1356818" y="739322"/>
                    </a:cubicBezTo>
                    <a:lnTo>
                      <a:pt x="739322" y="1356819"/>
                    </a:lnTo>
                    <a:cubicBezTo>
                      <a:pt x="711453" y="1384688"/>
                      <a:pt x="666267" y="1384688"/>
                      <a:pt x="638398" y="1356819"/>
                    </a:cubicBezTo>
                    <a:lnTo>
                      <a:pt x="20901" y="739322"/>
                    </a:lnTo>
                    <a:cubicBezTo>
                      <a:pt x="-6968" y="711453"/>
                      <a:pt x="-6968" y="666267"/>
                      <a:pt x="20901" y="638398"/>
                    </a:cubicBezTo>
                    <a:lnTo>
                      <a:pt x="638398" y="20901"/>
                    </a:lnTo>
                    <a:cubicBezTo>
                      <a:pt x="652332" y="6967"/>
                      <a:pt x="670596" y="0"/>
                      <a:pt x="6888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240016" y="3893951"/>
                <a:ext cx="292538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Вывод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из кризисной ситуации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крупных городских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FFFFFF"/>
                    </a:solidFill>
                    <a:latin typeface="Source Sans Pro" charset="0"/>
                    <a:ea typeface="Source Sans Pro" charset="0"/>
                    <a:cs typeface="Source Sans Pro" charset="0"/>
                  </a:rPr>
                  <a:t>предприятий</a:t>
                </a:r>
                <a:endParaRPr lang="en-US" sz="1600" b="1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72" y="2650729"/>
            <a:ext cx="901570" cy="90884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66" y="2810009"/>
            <a:ext cx="1173018" cy="79279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05" y="2502745"/>
            <a:ext cx="895886" cy="120481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37" y="2723169"/>
            <a:ext cx="1223410" cy="94399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000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2399" y="1735236"/>
            <a:ext cx="3929209" cy="4214713"/>
            <a:chOff x="539338" y="1474960"/>
            <a:chExt cx="3132488" cy="4373872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88968" y="4697335"/>
              <a:ext cx="1830612" cy="1149775"/>
            </a:xfrm>
            <a:custGeom>
              <a:avLst/>
              <a:gdLst>
                <a:gd name="T0" fmla="*/ 479 w 2370"/>
                <a:gd name="T1" fmla="*/ 0 h 964"/>
                <a:gd name="T2" fmla="*/ 0 w 2370"/>
                <a:gd name="T3" fmla="*/ 0 h 964"/>
                <a:gd name="T4" fmla="*/ 1891 w 2370"/>
                <a:gd name="T5" fmla="*/ 964 h 964"/>
                <a:gd name="T6" fmla="*/ 2370 w 2370"/>
                <a:gd name="T7" fmla="*/ 964 h 964"/>
                <a:gd name="T8" fmla="*/ 479 w 237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653577" y="1483753"/>
              <a:ext cx="2308793" cy="1149775"/>
            </a:xfrm>
            <a:custGeom>
              <a:avLst/>
              <a:gdLst>
                <a:gd name="T0" fmla="*/ 479 w 2370"/>
                <a:gd name="T1" fmla="*/ 0 h 964"/>
                <a:gd name="T2" fmla="*/ 0 w 2370"/>
                <a:gd name="T3" fmla="*/ 0 h 964"/>
                <a:gd name="T4" fmla="*/ 1891 w 2370"/>
                <a:gd name="T5" fmla="*/ 964 h 964"/>
                <a:gd name="T6" fmla="*/ 2370 w 2370"/>
                <a:gd name="T7" fmla="*/ 964 h 964"/>
                <a:gd name="T8" fmla="*/ 479 w 237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66303" y="2596926"/>
              <a:ext cx="2486739" cy="31353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Заключено </a:t>
              </a:r>
              <a:r>
                <a:rPr lang="ru-RU" sz="1400" dirty="0">
                  <a:latin typeface="Source Sans Pro" charset="0"/>
                </a:rPr>
                <a:t>мировое </a:t>
              </a:r>
              <a:r>
                <a:rPr lang="ru-RU" sz="1400" dirty="0" smtClean="0">
                  <a:latin typeface="Source Sans Pro" charset="0"/>
                </a:rPr>
                <a:t>соглашение с ПАО «Т ПЛЮС».</a:t>
              </a: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Зафиксирован график </a:t>
              </a:r>
              <a:r>
                <a:rPr lang="ru-RU" sz="1400" dirty="0">
                  <a:latin typeface="Source Sans Pro" charset="0"/>
                </a:rPr>
                <a:t>выплаты </a:t>
              </a:r>
              <a:r>
                <a:rPr lang="ru-RU" sz="1400" dirty="0" smtClean="0">
                  <a:latin typeface="Source Sans Pro" charset="0"/>
                </a:rPr>
                <a:t>задолженности.</a:t>
              </a: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Контроль </a:t>
              </a:r>
              <a:r>
                <a:rPr lang="ru-RU" sz="1400" dirty="0">
                  <a:latin typeface="Source Sans Pro" charset="0"/>
                </a:rPr>
                <a:t>за теплоснабжением сохраняется в руках </a:t>
              </a:r>
              <a:r>
                <a:rPr lang="ru-RU" sz="1400" dirty="0" smtClean="0">
                  <a:latin typeface="Source Sans Pro" charset="0"/>
                </a:rPr>
                <a:t>города.</a:t>
              </a: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1400" dirty="0">
                <a:latin typeface="Source Sans Pro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1400" dirty="0" smtClean="0">
                <a:latin typeface="Source Sans Pro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6303" y="1612041"/>
              <a:ext cx="2486739" cy="121410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243840" tIns="121920" rIns="243840" bIns="121920" rtlCol="0">
              <a:spAutoFit/>
            </a:bodyPr>
            <a:lstStyle/>
            <a:p>
              <a:pPr algn="ctr"/>
              <a:endParaRPr lang="ru-RU" sz="2000" dirty="0" smtClean="0">
                <a:solidFill>
                  <a:srgbClr val="FFFFFF"/>
                </a:solidFill>
                <a:latin typeface="Source Sans Pro" charset="0"/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latin typeface="Source Sans Pro" charset="0"/>
                </a:rPr>
                <a:t>«</a:t>
              </a:r>
              <a:r>
                <a:rPr lang="ru-RU" dirty="0" err="1">
                  <a:solidFill>
                    <a:srgbClr val="FFFFFF"/>
                  </a:solidFill>
                  <a:latin typeface="Source Sans Pro" charset="0"/>
                </a:rPr>
                <a:t>Ивгортеплоэнерго</a:t>
              </a:r>
              <a:r>
                <a:rPr lang="ru-RU" dirty="0" smtClean="0">
                  <a:solidFill>
                    <a:srgbClr val="FFFFFF"/>
                  </a:solidFill>
                  <a:latin typeface="Source Sans Pro" charset="0"/>
                </a:rPr>
                <a:t>»</a:t>
              </a:r>
              <a:endParaRPr lang="ru-RU" dirty="0">
                <a:solidFill>
                  <a:srgbClr val="FFFFFF"/>
                </a:solidFill>
                <a:latin typeface="Source Sans Pro" charset="0"/>
              </a:endParaRPr>
            </a:p>
            <a:p>
              <a:pPr algn="ctr"/>
              <a:endParaRPr lang="ru-RU" sz="2000" dirty="0" smtClean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539338" y="1474960"/>
              <a:ext cx="571310" cy="868295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547 h 728"/>
                <a:gd name="T4" fmla="*/ 240 w 479"/>
                <a:gd name="T5" fmla="*/ 728 h 728"/>
                <a:gd name="T6" fmla="*/ 479 w 479"/>
                <a:gd name="T7" fmla="*/ 547 h 728"/>
                <a:gd name="T8" fmla="*/ 479 w 479"/>
                <a:gd name="T9" fmla="*/ 0 h 728"/>
                <a:gd name="T10" fmla="*/ 0 w 479"/>
                <a:gd name="T11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3100516" y="4965033"/>
              <a:ext cx="571310" cy="883799"/>
            </a:xfrm>
            <a:custGeom>
              <a:avLst/>
              <a:gdLst>
                <a:gd name="T0" fmla="*/ 0 w 479"/>
                <a:gd name="T1" fmla="*/ 741 h 741"/>
                <a:gd name="T2" fmla="*/ 0 w 479"/>
                <a:gd name="T3" fmla="*/ 186 h 741"/>
                <a:gd name="T4" fmla="*/ 239 w 479"/>
                <a:gd name="T5" fmla="*/ 0 h 741"/>
                <a:gd name="T6" fmla="*/ 479 w 479"/>
                <a:gd name="T7" fmla="*/ 186 h 741"/>
                <a:gd name="T8" fmla="*/ 479 w 479"/>
                <a:gd name="T9" fmla="*/ 741 h 741"/>
                <a:gd name="T10" fmla="*/ 0 w 479"/>
                <a:gd name="T11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41">
                  <a:moveTo>
                    <a:pt x="0" y="741"/>
                  </a:moveTo>
                  <a:lnTo>
                    <a:pt x="0" y="186"/>
                  </a:lnTo>
                  <a:lnTo>
                    <a:pt x="239" y="0"/>
                  </a:lnTo>
                  <a:lnTo>
                    <a:pt x="479" y="186"/>
                  </a:lnTo>
                  <a:lnTo>
                    <a:pt x="479" y="741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dirty="0">
                <a:solidFill>
                  <a:srgbClr val="FFFFFF"/>
                </a:solidFill>
                <a:latin typeface="linea-basic-10" panose="02000509000000000000" pitchFamily="49" charset="0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Работа с муниципальными предприятиями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58" y="5457063"/>
            <a:ext cx="531322" cy="360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42" y="1934755"/>
            <a:ext cx="385822" cy="32333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7230666" y="1743706"/>
            <a:ext cx="3832705" cy="4092630"/>
            <a:chOff x="7806452" y="1743706"/>
            <a:chExt cx="3256919" cy="4212312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7920691" y="1743706"/>
              <a:ext cx="2308793" cy="1149775"/>
            </a:xfrm>
            <a:custGeom>
              <a:avLst/>
              <a:gdLst>
                <a:gd name="T0" fmla="*/ 479 w 2370"/>
                <a:gd name="T1" fmla="*/ 0 h 964"/>
                <a:gd name="T2" fmla="*/ 0 w 2370"/>
                <a:gd name="T3" fmla="*/ 0 h 964"/>
                <a:gd name="T4" fmla="*/ 1891 w 2370"/>
                <a:gd name="T5" fmla="*/ 964 h 964"/>
                <a:gd name="T6" fmla="*/ 2370 w 2370"/>
                <a:gd name="T7" fmla="*/ 964 h 964"/>
                <a:gd name="T8" fmla="*/ 479 w 237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8991524" y="4806243"/>
              <a:ext cx="1830612" cy="1149775"/>
            </a:xfrm>
            <a:custGeom>
              <a:avLst/>
              <a:gdLst>
                <a:gd name="T0" fmla="*/ 479 w 2370"/>
                <a:gd name="T1" fmla="*/ 0 h 964"/>
                <a:gd name="T2" fmla="*/ 0 w 2370"/>
                <a:gd name="T3" fmla="*/ 0 h 964"/>
                <a:gd name="T4" fmla="*/ 1891 w 2370"/>
                <a:gd name="T5" fmla="*/ 964 h 964"/>
                <a:gd name="T6" fmla="*/ 2370 w 2370"/>
                <a:gd name="T7" fmla="*/ 964 h 964"/>
                <a:gd name="T8" fmla="*/ 479 w 237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12686" y="2942195"/>
              <a:ext cx="2665030" cy="29402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Запущен процесс восстановления.</a:t>
              </a: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Планируется </a:t>
              </a:r>
              <a:r>
                <a:rPr lang="ru-RU" sz="1400" dirty="0">
                  <a:latin typeface="Source Sans Pro" charset="0"/>
                </a:rPr>
                <a:t>пополнение </a:t>
              </a:r>
              <a:r>
                <a:rPr lang="ru-RU" sz="1400" dirty="0" smtClean="0">
                  <a:latin typeface="Source Sans Pro" charset="0"/>
                </a:rPr>
                <a:t>автопарка.</a:t>
              </a: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При поддержке администрации выходит из кризисной ситуации.</a:t>
              </a:r>
              <a:endParaRPr lang="ru-RU" sz="1200" dirty="0" smtClean="0">
                <a:latin typeface="Source Sans Pro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1200" dirty="0" smtClean="0">
                <a:latin typeface="Source Sans Pro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200" dirty="0">
                <a:latin typeface="Source Sans Pro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2686" y="1830368"/>
              <a:ext cx="2665030" cy="1323439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243840" tIns="121920" rIns="243840" bIns="121920" rtlCol="0" anchor="ctr">
              <a:spAutoFit/>
            </a:bodyPr>
            <a:lstStyle/>
            <a:p>
              <a:pPr algn="ctr"/>
              <a:endParaRPr lang="ru-RU" sz="1600" dirty="0" smtClean="0">
                <a:solidFill>
                  <a:srgbClr val="FFFFFF"/>
                </a:solidFill>
                <a:latin typeface="Source Sans Pro" charset="0"/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latin typeface="Source Sans Pro" charset="0"/>
                </a:rPr>
                <a:t>«Ивановский пассажирский</a:t>
              </a:r>
            </a:p>
            <a:p>
              <a:pPr algn="ctr"/>
              <a:r>
                <a:rPr lang="ru-RU" dirty="0">
                  <a:solidFill>
                    <a:srgbClr val="FFFFFF"/>
                  </a:solidFill>
                  <a:latin typeface="Source Sans Pro" charset="0"/>
                </a:rPr>
                <a:t>т</a:t>
              </a:r>
              <a:r>
                <a:rPr lang="ru-RU" dirty="0" smtClean="0">
                  <a:solidFill>
                    <a:srgbClr val="FFFFFF"/>
                  </a:solidFill>
                  <a:latin typeface="Source Sans Pro" charset="0"/>
                </a:rPr>
                <a:t>ранспорт»</a:t>
              </a:r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7806452" y="1743706"/>
              <a:ext cx="571310" cy="868295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547 h 728"/>
                <a:gd name="T4" fmla="*/ 240 w 479"/>
                <a:gd name="T5" fmla="*/ 728 h 728"/>
                <a:gd name="T6" fmla="*/ 479 w 479"/>
                <a:gd name="T7" fmla="*/ 547 h 728"/>
                <a:gd name="T8" fmla="*/ 479 w 479"/>
                <a:gd name="T9" fmla="*/ 0 h 728"/>
                <a:gd name="T10" fmla="*/ 0 w 479"/>
                <a:gd name="T11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10492061" y="5072218"/>
              <a:ext cx="571310" cy="883800"/>
            </a:xfrm>
            <a:custGeom>
              <a:avLst/>
              <a:gdLst>
                <a:gd name="T0" fmla="*/ 0 w 479"/>
                <a:gd name="T1" fmla="*/ 741 h 741"/>
                <a:gd name="T2" fmla="*/ 0 w 479"/>
                <a:gd name="T3" fmla="*/ 186 h 741"/>
                <a:gd name="T4" fmla="*/ 239 w 479"/>
                <a:gd name="T5" fmla="*/ 0 h 741"/>
                <a:gd name="T6" fmla="*/ 479 w 479"/>
                <a:gd name="T7" fmla="*/ 186 h 741"/>
                <a:gd name="T8" fmla="*/ 479 w 479"/>
                <a:gd name="T9" fmla="*/ 741 h 741"/>
                <a:gd name="T10" fmla="*/ 0 w 479"/>
                <a:gd name="T11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41">
                  <a:moveTo>
                    <a:pt x="0" y="741"/>
                  </a:moveTo>
                  <a:lnTo>
                    <a:pt x="0" y="186"/>
                  </a:lnTo>
                  <a:lnTo>
                    <a:pt x="239" y="0"/>
                  </a:lnTo>
                  <a:lnTo>
                    <a:pt x="479" y="186"/>
                  </a:lnTo>
                  <a:lnTo>
                    <a:pt x="479" y="741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dirty="0">
                <a:solidFill>
                  <a:srgbClr val="FFFFFF"/>
                </a:solidFill>
                <a:latin typeface="linea-basic-10" panose="02000509000000000000" pitchFamily="49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55" y="1892109"/>
              <a:ext cx="457258" cy="41181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048" y="5270520"/>
              <a:ext cx="408972" cy="466532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924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Развитие туристической сферы</a:t>
            </a:r>
            <a:endParaRPr lang="en-US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5793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2797"/>
          <a:stretch>
            <a:fillRect/>
          </a:stretch>
        </p:blipFill>
        <p:spPr>
          <a:xfrm>
            <a:off x="8526164" y="3985210"/>
            <a:ext cx="2347782" cy="177304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r="586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6026"/>
          <a:stretch/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0281" r="-166" b="10281"/>
          <a:stretch/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832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r="594"/>
          <a:stretch/>
        </p:blipFill>
        <p:spPr>
          <a:xfrm>
            <a:off x="1243918" y="3985210"/>
            <a:ext cx="2347782" cy="1773040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r="302"/>
          <a:stretch>
            <a:fillRect/>
          </a:stretch>
        </p:blipFill>
        <p:spPr/>
      </p:pic>
      <p:grpSp>
        <p:nvGrpSpPr>
          <p:cNvPr id="20" name="Группа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506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859"/>
          <p:cNvGrpSpPr>
            <a:grpSpLocks noChangeAspect="1"/>
          </p:cNvGrpSpPr>
          <p:nvPr/>
        </p:nvGrpSpPr>
        <p:grpSpPr bwMode="auto">
          <a:xfrm>
            <a:off x="4229369" y="1499192"/>
            <a:ext cx="3799165" cy="3797834"/>
            <a:chOff x="1989" y="1361"/>
            <a:chExt cx="2854" cy="2853"/>
          </a:xfrm>
        </p:grpSpPr>
        <p:sp>
          <p:nvSpPr>
            <p:cNvPr id="16" name="Freeform 860"/>
            <p:cNvSpPr>
              <a:spLocks/>
            </p:cNvSpPr>
            <p:nvPr/>
          </p:nvSpPr>
          <p:spPr bwMode="auto">
            <a:xfrm>
              <a:off x="2098" y="1470"/>
              <a:ext cx="2636" cy="2635"/>
            </a:xfrm>
            <a:custGeom>
              <a:avLst/>
              <a:gdLst>
                <a:gd name="T0" fmla="*/ 772 w 2636"/>
                <a:gd name="T1" fmla="*/ 2635 h 2635"/>
                <a:gd name="T2" fmla="*/ 0 w 2636"/>
                <a:gd name="T3" fmla="*/ 1863 h 2635"/>
                <a:gd name="T4" fmla="*/ 0 w 2636"/>
                <a:gd name="T5" fmla="*/ 772 h 2635"/>
                <a:gd name="T6" fmla="*/ 772 w 2636"/>
                <a:gd name="T7" fmla="*/ 0 h 2635"/>
                <a:gd name="T8" fmla="*/ 1864 w 2636"/>
                <a:gd name="T9" fmla="*/ 0 h 2635"/>
                <a:gd name="T10" fmla="*/ 2636 w 2636"/>
                <a:gd name="T11" fmla="*/ 772 h 2635"/>
                <a:gd name="T12" fmla="*/ 2636 w 2636"/>
                <a:gd name="T13" fmla="*/ 1863 h 2635"/>
                <a:gd name="T14" fmla="*/ 1864 w 2636"/>
                <a:gd name="T15" fmla="*/ 2635 h 2635"/>
                <a:gd name="T16" fmla="*/ 772 w 2636"/>
                <a:gd name="T17" fmla="*/ 2635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6" h="2635">
                  <a:moveTo>
                    <a:pt x="772" y="2635"/>
                  </a:moveTo>
                  <a:lnTo>
                    <a:pt x="0" y="1863"/>
                  </a:lnTo>
                  <a:lnTo>
                    <a:pt x="0" y="772"/>
                  </a:lnTo>
                  <a:lnTo>
                    <a:pt x="772" y="0"/>
                  </a:lnTo>
                  <a:lnTo>
                    <a:pt x="1864" y="0"/>
                  </a:lnTo>
                  <a:lnTo>
                    <a:pt x="2636" y="772"/>
                  </a:lnTo>
                  <a:lnTo>
                    <a:pt x="2636" y="1863"/>
                  </a:lnTo>
                  <a:lnTo>
                    <a:pt x="1864" y="2635"/>
                  </a:lnTo>
                  <a:lnTo>
                    <a:pt x="772" y="2635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61"/>
            <p:cNvSpPr>
              <a:spLocks/>
            </p:cNvSpPr>
            <p:nvPr/>
          </p:nvSpPr>
          <p:spPr bwMode="auto">
            <a:xfrm>
              <a:off x="1989" y="1361"/>
              <a:ext cx="2854" cy="2853"/>
            </a:xfrm>
            <a:custGeom>
              <a:avLst/>
              <a:gdLst>
                <a:gd name="T0" fmla="*/ 1428 w 2854"/>
                <a:gd name="T1" fmla="*/ 0 h 2853"/>
                <a:gd name="T2" fmla="*/ 2437 w 2854"/>
                <a:gd name="T3" fmla="*/ 419 h 2853"/>
                <a:gd name="T4" fmla="*/ 2854 w 2854"/>
                <a:gd name="T5" fmla="*/ 1428 h 2853"/>
                <a:gd name="T6" fmla="*/ 2437 w 2854"/>
                <a:gd name="T7" fmla="*/ 2437 h 2853"/>
                <a:gd name="T8" fmla="*/ 1428 w 2854"/>
                <a:gd name="T9" fmla="*/ 2853 h 2853"/>
                <a:gd name="T10" fmla="*/ 419 w 2854"/>
                <a:gd name="T11" fmla="*/ 2437 h 2853"/>
                <a:gd name="T12" fmla="*/ 0 w 2854"/>
                <a:gd name="T13" fmla="*/ 1428 h 2853"/>
                <a:gd name="T14" fmla="*/ 419 w 2854"/>
                <a:gd name="T15" fmla="*/ 419 h 2853"/>
                <a:gd name="T16" fmla="*/ 1428 w 2854"/>
                <a:gd name="T17" fmla="*/ 0 h 2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4" h="2853">
                  <a:moveTo>
                    <a:pt x="1428" y="0"/>
                  </a:moveTo>
                  <a:lnTo>
                    <a:pt x="2437" y="419"/>
                  </a:lnTo>
                  <a:lnTo>
                    <a:pt x="2854" y="1428"/>
                  </a:lnTo>
                  <a:lnTo>
                    <a:pt x="2437" y="2437"/>
                  </a:lnTo>
                  <a:lnTo>
                    <a:pt x="1428" y="2853"/>
                  </a:lnTo>
                  <a:lnTo>
                    <a:pt x="419" y="2437"/>
                  </a:lnTo>
                  <a:lnTo>
                    <a:pt x="0" y="1428"/>
                  </a:lnTo>
                  <a:lnTo>
                    <a:pt x="419" y="419"/>
                  </a:lnTo>
                  <a:lnTo>
                    <a:pt x="1428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862"/>
            <p:cNvSpPr>
              <a:spLocks noChangeShapeType="1"/>
            </p:cNvSpPr>
            <p:nvPr/>
          </p:nvSpPr>
          <p:spPr bwMode="auto">
            <a:xfrm>
              <a:off x="3990" y="3362"/>
              <a:ext cx="436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863"/>
            <p:cNvSpPr>
              <a:spLocks noChangeShapeType="1"/>
            </p:cNvSpPr>
            <p:nvPr/>
          </p:nvSpPr>
          <p:spPr bwMode="auto">
            <a:xfrm>
              <a:off x="2408" y="1780"/>
              <a:ext cx="434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64"/>
            <p:cNvSpPr>
              <a:spLocks noChangeShapeType="1"/>
            </p:cNvSpPr>
            <p:nvPr/>
          </p:nvSpPr>
          <p:spPr bwMode="auto">
            <a:xfrm flipH="1">
              <a:off x="2408" y="3362"/>
              <a:ext cx="434" cy="43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865"/>
            <p:cNvSpPr>
              <a:spLocks noChangeShapeType="1"/>
            </p:cNvSpPr>
            <p:nvPr/>
          </p:nvSpPr>
          <p:spPr bwMode="auto">
            <a:xfrm flipH="1">
              <a:off x="3990" y="1780"/>
              <a:ext cx="436" cy="43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866"/>
            <p:cNvSpPr>
              <a:spLocks noChangeShapeType="1"/>
            </p:cNvSpPr>
            <p:nvPr/>
          </p:nvSpPr>
          <p:spPr bwMode="auto">
            <a:xfrm>
              <a:off x="4227" y="2789"/>
              <a:ext cx="616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867"/>
            <p:cNvSpPr>
              <a:spLocks noChangeShapeType="1"/>
            </p:cNvSpPr>
            <p:nvPr/>
          </p:nvSpPr>
          <p:spPr bwMode="auto">
            <a:xfrm>
              <a:off x="1989" y="2789"/>
              <a:ext cx="616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868"/>
            <p:cNvSpPr>
              <a:spLocks noChangeShapeType="1"/>
            </p:cNvSpPr>
            <p:nvPr/>
          </p:nvSpPr>
          <p:spPr bwMode="auto">
            <a:xfrm>
              <a:off x="3417" y="3599"/>
              <a:ext cx="0" cy="61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869"/>
            <p:cNvSpPr>
              <a:spLocks noChangeShapeType="1"/>
            </p:cNvSpPr>
            <p:nvPr/>
          </p:nvSpPr>
          <p:spPr bwMode="auto">
            <a:xfrm>
              <a:off x="3417" y="1361"/>
              <a:ext cx="0" cy="61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870"/>
            <p:cNvSpPr>
              <a:spLocks noChangeShapeType="1"/>
            </p:cNvSpPr>
            <p:nvPr/>
          </p:nvSpPr>
          <p:spPr bwMode="auto">
            <a:xfrm flipV="1">
              <a:off x="4227" y="2242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871"/>
            <p:cNvSpPr>
              <a:spLocks noChangeShapeType="1"/>
            </p:cNvSpPr>
            <p:nvPr/>
          </p:nvSpPr>
          <p:spPr bwMode="auto">
            <a:xfrm flipV="1">
              <a:off x="2870" y="3599"/>
              <a:ext cx="502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872"/>
            <p:cNvSpPr>
              <a:spLocks noChangeShapeType="1"/>
            </p:cNvSpPr>
            <p:nvPr/>
          </p:nvSpPr>
          <p:spPr bwMode="auto">
            <a:xfrm flipV="1">
              <a:off x="3417" y="2789"/>
              <a:ext cx="1426" cy="142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73"/>
            <p:cNvSpPr>
              <a:spLocks noChangeShapeType="1"/>
            </p:cNvSpPr>
            <p:nvPr/>
          </p:nvSpPr>
          <p:spPr bwMode="auto">
            <a:xfrm flipV="1">
              <a:off x="3455" y="1470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874"/>
            <p:cNvSpPr>
              <a:spLocks noChangeShapeType="1"/>
            </p:cNvSpPr>
            <p:nvPr/>
          </p:nvSpPr>
          <p:spPr bwMode="auto">
            <a:xfrm flipV="1">
              <a:off x="2098" y="2827"/>
              <a:ext cx="507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875"/>
            <p:cNvSpPr>
              <a:spLocks noChangeShapeType="1"/>
            </p:cNvSpPr>
            <p:nvPr/>
          </p:nvSpPr>
          <p:spPr bwMode="auto">
            <a:xfrm flipH="1">
              <a:off x="1989" y="1361"/>
              <a:ext cx="1428" cy="142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876"/>
            <p:cNvSpPr>
              <a:spLocks noChangeShapeType="1"/>
            </p:cNvSpPr>
            <p:nvPr/>
          </p:nvSpPr>
          <p:spPr bwMode="auto">
            <a:xfrm>
              <a:off x="3460" y="3599"/>
              <a:ext cx="502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877"/>
            <p:cNvSpPr>
              <a:spLocks noChangeShapeType="1"/>
            </p:cNvSpPr>
            <p:nvPr/>
          </p:nvSpPr>
          <p:spPr bwMode="auto">
            <a:xfrm>
              <a:off x="2098" y="2242"/>
              <a:ext cx="507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878"/>
            <p:cNvSpPr>
              <a:spLocks noChangeShapeType="1"/>
            </p:cNvSpPr>
            <p:nvPr/>
          </p:nvSpPr>
          <p:spPr bwMode="auto">
            <a:xfrm>
              <a:off x="4227" y="2827"/>
              <a:ext cx="507" cy="506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879"/>
            <p:cNvSpPr>
              <a:spLocks noChangeShapeType="1"/>
            </p:cNvSpPr>
            <p:nvPr/>
          </p:nvSpPr>
          <p:spPr bwMode="auto">
            <a:xfrm>
              <a:off x="2870" y="1470"/>
              <a:ext cx="502" cy="509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880"/>
            <p:cNvSpPr>
              <a:spLocks noChangeShapeType="1"/>
            </p:cNvSpPr>
            <p:nvPr/>
          </p:nvSpPr>
          <p:spPr bwMode="auto">
            <a:xfrm flipH="1" flipV="1">
              <a:off x="1989" y="2789"/>
              <a:ext cx="1428" cy="1425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881"/>
            <p:cNvSpPr>
              <a:spLocks noChangeShapeType="1"/>
            </p:cNvSpPr>
            <p:nvPr/>
          </p:nvSpPr>
          <p:spPr bwMode="auto">
            <a:xfrm>
              <a:off x="3417" y="1361"/>
              <a:ext cx="1426" cy="142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882"/>
            <p:cNvSpPr>
              <a:spLocks noChangeShapeType="1"/>
            </p:cNvSpPr>
            <p:nvPr/>
          </p:nvSpPr>
          <p:spPr bwMode="auto">
            <a:xfrm flipH="1">
              <a:off x="2098" y="2493"/>
              <a:ext cx="564" cy="84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883"/>
            <p:cNvSpPr>
              <a:spLocks noChangeShapeType="1"/>
            </p:cNvSpPr>
            <p:nvPr/>
          </p:nvSpPr>
          <p:spPr bwMode="auto">
            <a:xfrm flipH="1">
              <a:off x="2853" y="136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884"/>
            <p:cNvSpPr>
              <a:spLocks noChangeShapeType="1"/>
            </p:cNvSpPr>
            <p:nvPr/>
          </p:nvSpPr>
          <p:spPr bwMode="auto">
            <a:xfrm>
              <a:off x="4016" y="3333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885"/>
            <p:cNvSpPr>
              <a:spLocks noChangeShapeType="1"/>
            </p:cNvSpPr>
            <p:nvPr/>
          </p:nvSpPr>
          <p:spPr bwMode="auto">
            <a:xfrm>
              <a:off x="2098" y="3333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886"/>
            <p:cNvSpPr>
              <a:spLocks noChangeShapeType="1"/>
            </p:cNvSpPr>
            <p:nvPr/>
          </p:nvSpPr>
          <p:spPr bwMode="auto">
            <a:xfrm flipH="1" flipV="1">
              <a:off x="3417" y="136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887"/>
            <p:cNvSpPr>
              <a:spLocks noChangeShapeType="1"/>
            </p:cNvSpPr>
            <p:nvPr/>
          </p:nvSpPr>
          <p:spPr bwMode="auto">
            <a:xfrm flipH="1" flipV="1">
              <a:off x="4175" y="2495"/>
              <a:ext cx="559" cy="838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888"/>
            <p:cNvSpPr>
              <a:spLocks noChangeShapeType="1"/>
            </p:cNvSpPr>
            <p:nvPr/>
          </p:nvSpPr>
          <p:spPr bwMode="auto">
            <a:xfrm>
              <a:off x="4016" y="2242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889"/>
            <p:cNvSpPr>
              <a:spLocks noChangeShapeType="1"/>
            </p:cNvSpPr>
            <p:nvPr/>
          </p:nvSpPr>
          <p:spPr bwMode="auto">
            <a:xfrm>
              <a:off x="2098" y="2242"/>
              <a:ext cx="718" cy="0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890"/>
            <p:cNvSpPr>
              <a:spLocks noChangeShapeType="1"/>
            </p:cNvSpPr>
            <p:nvPr/>
          </p:nvSpPr>
          <p:spPr bwMode="auto">
            <a:xfrm flipH="1">
              <a:off x="3417" y="3362"/>
              <a:ext cx="573" cy="852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91"/>
            <p:cNvSpPr>
              <a:spLocks noChangeShapeType="1"/>
            </p:cNvSpPr>
            <p:nvPr/>
          </p:nvSpPr>
          <p:spPr bwMode="auto">
            <a:xfrm flipH="1">
              <a:off x="4170" y="2242"/>
              <a:ext cx="564" cy="847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892"/>
            <p:cNvSpPr>
              <a:spLocks noChangeShapeType="1"/>
            </p:cNvSpPr>
            <p:nvPr/>
          </p:nvSpPr>
          <p:spPr bwMode="auto">
            <a:xfrm flipH="1" flipV="1">
              <a:off x="2098" y="2242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893"/>
            <p:cNvSpPr>
              <a:spLocks noChangeShapeType="1"/>
            </p:cNvSpPr>
            <p:nvPr/>
          </p:nvSpPr>
          <p:spPr bwMode="auto">
            <a:xfrm flipH="1" flipV="1">
              <a:off x="2853" y="3371"/>
              <a:ext cx="564" cy="843"/>
            </a:xfrm>
            <a:prstGeom prst="lin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894"/>
            <p:cNvSpPr>
              <a:spLocks noChangeArrowheads="1"/>
            </p:cNvSpPr>
            <p:nvPr/>
          </p:nvSpPr>
          <p:spPr bwMode="auto">
            <a:xfrm>
              <a:off x="2605" y="1977"/>
              <a:ext cx="1622" cy="1622"/>
            </a:xfrm>
            <a:prstGeom prst="ellips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895"/>
            <p:cNvSpPr>
              <a:spLocks noChangeArrowheads="1"/>
            </p:cNvSpPr>
            <p:nvPr/>
          </p:nvSpPr>
          <p:spPr bwMode="auto">
            <a:xfrm>
              <a:off x="2879" y="2254"/>
              <a:ext cx="1073" cy="1070"/>
            </a:xfrm>
            <a:prstGeom prst="ellipse">
              <a:avLst/>
            </a:pr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96"/>
            <p:cNvSpPr>
              <a:spLocks/>
            </p:cNvSpPr>
            <p:nvPr/>
          </p:nvSpPr>
          <p:spPr bwMode="auto">
            <a:xfrm>
              <a:off x="2884" y="2256"/>
              <a:ext cx="1063" cy="1063"/>
            </a:xfrm>
            <a:custGeom>
              <a:avLst/>
              <a:gdLst>
                <a:gd name="T0" fmla="*/ 1063 w 1063"/>
                <a:gd name="T1" fmla="*/ 533 h 1063"/>
                <a:gd name="T2" fmla="*/ 533 w 1063"/>
                <a:gd name="T3" fmla="*/ 1063 h 1063"/>
                <a:gd name="T4" fmla="*/ 0 w 1063"/>
                <a:gd name="T5" fmla="*/ 533 h 1063"/>
                <a:gd name="T6" fmla="*/ 533 w 1063"/>
                <a:gd name="T7" fmla="*/ 0 h 1063"/>
                <a:gd name="T8" fmla="*/ 1063 w 1063"/>
                <a:gd name="T9" fmla="*/ 53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063">
                  <a:moveTo>
                    <a:pt x="1063" y="533"/>
                  </a:moveTo>
                  <a:lnTo>
                    <a:pt x="533" y="1063"/>
                  </a:lnTo>
                  <a:lnTo>
                    <a:pt x="0" y="533"/>
                  </a:lnTo>
                  <a:lnTo>
                    <a:pt x="533" y="0"/>
                  </a:lnTo>
                  <a:lnTo>
                    <a:pt x="1063" y="53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920667" y="1456361"/>
            <a:ext cx="4422895" cy="6773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4400" b="0" dirty="0" smtClean="0"/>
              <a:t>Конкурс</a:t>
            </a:r>
          </a:p>
          <a:p>
            <a:pPr algn="l">
              <a:lnSpc>
                <a:spcPct val="70000"/>
              </a:lnSpc>
            </a:pPr>
            <a:r>
              <a:rPr lang="ru-RU" sz="4400" b="0" dirty="0" smtClean="0"/>
              <a:t>«Бизнес идея»</a:t>
            </a:r>
            <a:endParaRPr lang="en-US" sz="44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525643" y="3810626"/>
            <a:ext cx="5402611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Несколько месяцев полезного общения в кругу единомышленников и предпринимателей-практиков и много новых деловых контактов для дальнейшего сотрудничества.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Source Sans Pro" panose="020B0503030403020204" pitchFamily="34" charset="0"/>
                <a:ea typeface="Source Sans Pro" panose="020B0503030403020204" pitchFamily="34" charset="0"/>
                <a:cs typeface="Source Sans Pro" charset="0"/>
              </a:rPr>
              <a:t>Возможность заключения инвестиционного контракта на реализацию своего проекта для участников, прошедших в финал.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Более 60 часов лекций, семинаров и тренингов с профессиональными спикерами и успешными предпринимателями, по итогам прохождения программы все участники получат подтверждающие сертификаты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Создание готового бизнес-плана вместе с квалифицированными специалистами и возможность получить полную экспертную оценку проекта</a:t>
            </a:r>
            <a:endParaRPr lang="ru-RU" sz="1200" dirty="0" smtClean="0">
              <a:latin typeface="Source Sans Pro" panose="020B0503030403020204" pitchFamily="34" charset="0"/>
              <a:ea typeface="Source Sans Pro" panose="020B0503030403020204" pitchFamily="34" charset="0"/>
              <a:cs typeface="Source Sans Pro" charset="0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en-US" sz="1200" dirty="0" smtClean="0">
              <a:latin typeface="Source Sans Pro" panose="020B0503030403020204" pitchFamily="34" charset="0"/>
              <a:ea typeface="Source Sans Pro" panose="020B0503030403020204" pitchFamily="34" charset="0"/>
              <a:cs typeface="Source Sans Pro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89389" y="4023232"/>
            <a:ext cx="4422895" cy="6773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endParaRPr lang="en-US" sz="4400" b="0" dirty="0"/>
          </a:p>
        </p:txBody>
      </p:sp>
      <p:grpSp>
        <p:nvGrpSpPr>
          <p:cNvPr id="54" name="Группа 5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9753"/>
          <a:stretch>
            <a:fillRect/>
          </a:stretch>
        </p:blipFill>
        <p:spPr/>
      </p:pic>
      <p:pic>
        <p:nvPicPr>
          <p:cNvPr id="59" name="Рисунок 58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9753"/>
          <a:stretch>
            <a:fillRect/>
          </a:stretch>
        </p:blipFill>
        <p:spPr>
          <a:xfrm>
            <a:off x="6034673" y="430865"/>
            <a:ext cx="5745892" cy="3089190"/>
          </a:xfrm>
          <a:solidFill>
            <a:srgbClr val="2FA69D"/>
          </a:solidFill>
        </p:spPr>
      </p:pic>
      <p:sp>
        <p:nvSpPr>
          <p:cNvPr id="14" name="Прямоугольник 13"/>
          <p:cNvSpPr/>
          <p:nvPr/>
        </p:nvSpPr>
        <p:spPr>
          <a:xfrm>
            <a:off x="6034673" y="430865"/>
            <a:ext cx="5745892" cy="3089190"/>
          </a:xfrm>
          <a:prstGeom prst="rect">
            <a:avLst/>
          </a:prstGeom>
          <a:solidFill>
            <a:srgbClr val="2FA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ea typeface="Source Sans Pro" panose="020B0503030403020204" pitchFamily="34" charset="0"/>
              </a:rPr>
              <a:t>БИЗНЕС</a:t>
            </a:r>
          </a:p>
          <a:p>
            <a:pPr algn="ctr"/>
            <a:r>
              <a:rPr lang="ru-RU" sz="4800" b="1" dirty="0" smtClean="0">
                <a:ea typeface="Source Sans Pro" panose="020B0503030403020204" pitchFamily="34" charset="0"/>
              </a:rPr>
              <a:t>ИДЕЯ</a:t>
            </a:r>
          </a:p>
          <a:p>
            <a:pPr algn="ctr"/>
            <a:r>
              <a:rPr lang="ru-RU" sz="4800" b="1" dirty="0" smtClean="0">
                <a:ea typeface="Source Sans Pro" panose="020B0503030403020204" pitchFamily="34" charset="0"/>
              </a:rPr>
              <a:t>2018</a:t>
            </a:r>
            <a:endParaRPr lang="ru-RU" sz="4800" b="1" dirty="0">
              <a:ea typeface="Source Sans Pro" panose="020B0503030403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45" y="2109399"/>
            <a:ext cx="1808636" cy="178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2967"/>
          <a:stretch>
            <a:fillRect/>
          </a:stretch>
        </p:blipFill>
        <p:spPr/>
      </p:pic>
      <p:sp>
        <p:nvSpPr>
          <p:cNvPr id="4" name="Title 1"/>
          <p:cNvSpPr txBox="1">
            <a:spLocks/>
          </p:cNvSpPr>
          <p:nvPr/>
        </p:nvSpPr>
        <p:spPr>
          <a:xfrm>
            <a:off x="472009" y="1330572"/>
            <a:ext cx="11454713" cy="12696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5400" b="0" dirty="0" smtClean="0">
                <a:solidFill>
                  <a:srgbClr val="FFFFFF"/>
                </a:solidFill>
              </a:rPr>
              <a:t>Иваново набирает скорость</a:t>
            </a:r>
            <a:endParaRPr lang="en-US" sz="5400" b="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4693901" y="3748558"/>
            <a:ext cx="2625538" cy="795200"/>
            <a:chOff x="2928" y="1540"/>
            <a:chExt cx="2473" cy="749"/>
          </a:xfrm>
        </p:grpSpPr>
        <p:sp>
          <p:nvSpPr>
            <p:cNvPr id="7" name="Line 198"/>
            <p:cNvSpPr>
              <a:spLocks noChangeShapeType="1"/>
            </p:cNvSpPr>
            <p:nvPr/>
          </p:nvSpPr>
          <p:spPr bwMode="auto">
            <a:xfrm>
              <a:off x="3793" y="1540"/>
              <a:ext cx="744" cy="749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99"/>
            <p:cNvSpPr>
              <a:spLocks noChangeShapeType="1"/>
            </p:cNvSpPr>
            <p:nvPr/>
          </p:nvSpPr>
          <p:spPr bwMode="auto">
            <a:xfrm flipH="1">
              <a:off x="3793" y="1540"/>
              <a:ext cx="744" cy="749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200"/>
            <p:cNvSpPr>
              <a:spLocks noChangeShapeType="1"/>
            </p:cNvSpPr>
            <p:nvPr/>
          </p:nvSpPr>
          <p:spPr bwMode="auto">
            <a:xfrm flipH="1">
              <a:off x="3930" y="1707"/>
              <a:ext cx="519" cy="520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1"/>
            <p:cNvSpPr>
              <a:spLocks noChangeShapeType="1"/>
            </p:cNvSpPr>
            <p:nvPr/>
          </p:nvSpPr>
          <p:spPr bwMode="auto">
            <a:xfrm flipH="1">
              <a:off x="3855" y="1628"/>
              <a:ext cx="516" cy="523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202"/>
            <p:cNvSpPr>
              <a:spLocks noChangeShapeType="1"/>
            </p:cNvSpPr>
            <p:nvPr/>
          </p:nvSpPr>
          <p:spPr bwMode="auto">
            <a:xfrm flipH="1" flipV="1">
              <a:off x="3930" y="1600"/>
              <a:ext cx="519" cy="522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203"/>
            <p:cNvSpPr>
              <a:spLocks noChangeShapeType="1"/>
            </p:cNvSpPr>
            <p:nvPr/>
          </p:nvSpPr>
          <p:spPr bwMode="auto">
            <a:xfrm flipH="1" flipV="1">
              <a:off x="3855" y="1678"/>
              <a:ext cx="516" cy="521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04"/>
            <p:cNvSpPr>
              <a:spLocks noChangeShapeType="1"/>
            </p:cNvSpPr>
            <p:nvPr/>
          </p:nvSpPr>
          <p:spPr bwMode="auto">
            <a:xfrm flipH="1">
              <a:off x="4371" y="1912"/>
              <a:ext cx="1030" cy="0"/>
            </a:xfrm>
            <a:prstGeom prst="line">
              <a:avLst/>
            </a:pr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05"/>
            <p:cNvSpPr>
              <a:spLocks noChangeShapeType="1"/>
            </p:cNvSpPr>
            <p:nvPr/>
          </p:nvSpPr>
          <p:spPr bwMode="auto">
            <a:xfrm flipH="1">
              <a:off x="4470" y="1950"/>
              <a:ext cx="832" cy="0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06"/>
            <p:cNvSpPr>
              <a:spLocks noChangeShapeType="1"/>
            </p:cNvSpPr>
            <p:nvPr/>
          </p:nvSpPr>
          <p:spPr bwMode="auto">
            <a:xfrm flipH="1">
              <a:off x="4470" y="1874"/>
              <a:ext cx="832" cy="0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07"/>
            <p:cNvSpPr>
              <a:spLocks noChangeShapeType="1"/>
            </p:cNvSpPr>
            <p:nvPr/>
          </p:nvSpPr>
          <p:spPr bwMode="auto">
            <a:xfrm>
              <a:off x="2928" y="1912"/>
              <a:ext cx="1031" cy="0"/>
            </a:xfrm>
            <a:prstGeom prst="line">
              <a:avLst/>
            </a:pr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08"/>
            <p:cNvSpPr>
              <a:spLocks noChangeShapeType="1"/>
            </p:cNvSpPr>
            <p:nvPr/>
          </p:nvSpPr>
          <p:spPr bwMode="auto">
            <a:xfrm>
              <a:off x="3028" y="1950"/>
              <a:ext cx="831" cy="0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09"/>
            <p:cNvSpPr>
              <a:spLocks noChangeShapeType="1"/>
            </p:cNvSpPr>
            <p:nvPr/>
          </p:nvSpPr>
          <p:spPr bwMode="auto">
            <a:xfrm>
              <a:off x="3028" y="1874"/>
              <a:ext cx="831" cy="0"/>
            </a:xfrm>
            <a:prstGeom prst="line">
              <a:avLst/>
            </a:pr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0"/>
            <p:cNvSpPr>
              <a:spLocks/>
            </p:cNvSpPr>
            <p:nvPr/>
          </p:nvSpPr>
          <p:spPr bwMode="auto">
            <a:xfrm>
              <a:off x="3850" y="1683"/>
              <a:ext cx="230" cy="461"/>
            </a:xfrm>
            <a:custGeom>
              <a:avLst/>
              <a:gdLst>
                <a:gd name="T0" fmla="*/ 0 w 230"/>
                <a:gd name="T1" fmla="*/ 0 h 461"/>
                <a:gd name="T2" fmla="*/ 230 w 230"/>
                <a:gd name="T3" fmla="*/ 232 h 461"/>
                <a:gd name="T4" fmla="*/ 0 w 230"/>
                <a:gd name="T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461">
                  <a:moveTo>
                    <a:pt x="0" y="0"/>
                  </a:moveTo>
                  <a:lnTo>
                    <a:pt x="230" y="232"/>
                  </a:lnTo>
                  <a:lnTo>
                    <a:pt x="0" y="461"/>
                  </a:lnTo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1"/>
            <p:cNvSpPr>
              <a:spLocks/>
            </p:cNvSpPr>
            <p:nvPr/>
          </p:nvSpPr>
          <p:spPr bwMode="auto">
            <a:xfrm>
              <a:off x="4250" y="1685"/>
              <a:ext cx="225" cy="456"/>
            </a:xfrm>
            <a:custGeom>
              <a:avLst/>
              <a:gdLst>
                <a:gd name="T0" fmla="*/ 225 w 225"/>
                <a:gd name="T1" fmla="*/ 0 h 456"/>
                <a:gd name="T2" fmla="*/ 0 w 225"/>
                <a:gd name="T3" fmla="*/ 230 h 456"/>
                <a:gd name="T4" fmla="*/ 225 w 225"/>
                <a:gd name="T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456">
                  <a:moveTo>
                    <a:pt x="225" y="0"/>
                  </a:moveTo>
                  <a:lnTo>
                    <a:pt x="0" y="230"/>
                  </a:lnTo>
                  <a:lnTo>
                    <a:pt x="225" y="456"/>
                  </a:lnTo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2"/>
            <p:cNvSpPr>
              <a:spLocks/>
            </p:cNvSpPr>
            <p:nvPr/>
          </p:nvSpPr>
          <p:spPr bwMode="auto">
            <a:xfrm>
              <a:off x="4122" y="1874"/>
              <a:ext cx="85" cy="86"/>
            </a:xfrm>
            <a:custGeom>
              <a:avLst/>
              <a:gdLst>
                <a:gd name="T0" fmla="*/ 85 w 85"/>
                <a:gd name="T1" fmla="*/ 43 h 86"/>
                <a:gd name="T2" fmla="*/ 43 w 85"/>
                <a:gd name="T3" fmla="*/ 86 h 86"/>
                <a:gd name="T4" fmla="*/ 0 w 85"/>
                <a:gd name="T5" fmla="*/ 43 h 86"/>
                <a:gd name="T6" fmla="*/ 43 w 85"/>
                <a:gd name="T7" fmla="*/ 0 h 86"/>
                <a:gd name="T8" fmla="*/ 85 w 85"/>
                <a:gd name="T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85" y="43"/>
                  </a:moveTo>
                  <a:lnTo>
                    <a:pt x="43" y="86"/>
                  </a:lnTo>
                  <a:lnTo>
                    <a:pt x="0" y="43"/>
                  </a:lnTo>
                  <a:lnTo>
                    <a:pt x="43" y="0"/>
                  </a:lnTo>
                  <a:lnTo>
                    <a:pt x="85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61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61"/>
          <p:cNvGrpSpPr>
            <a:grpSpLocks noChangeAspect="1"/>
          </p:cNvGrpSpPr>
          <p:nvPr/>
        </p:nvGrpSpPr>
        <p:grpSpPr bwMode="auto">
          <a:xfrm>
            <a:off x="621833" y="-191759"/>
            <a:ext cx="6322804" cy="7277832"/>
            <a:chOff x="5513" y="71"/>
            <a:chExt cx="1483" cy="1707"/>
          </a:xfrm>
          <a:solidFill>
            <a:schemeClr val="tx1">
              <a:alpha val="4000"/>
            </a:schemeClr>
          </a:solidFill>
        </p:grpSpPr>
        <p:sp>
          <p:nvSpPr>
            <p:cNvPr id="21" name="Freeform 962"/>
            <p:cNvSpPr>
              <a:spLocks noEditPoints="1"/>
            </p:cNvSpPr>
            <p:nvPr/>
          </p:nvSpPr>
          <p:spPr bwMode="auto">
            <a:xfrm>
              <a:off x="5513" y="71"/>
              <a:ext cx="1483" cy="1707"/>
            </a:xfrm>
            <a:custGeom>
              <a:avLst/>
              <a:gdLst>
                <a:gd name="T0" fmla="*/ 743 w 1483"/>
                <a:gd name="T1" fmla="*/ 0 h 1707"/>
                <a:gd name="T2" fmla="*/ 2 w 1483"/>
                <a:gd name="T3" fmla="*/ 426 h 1707"/>
                <a:gd name="T4" fmla="*/ 0 w 1483"/>
                <a:gd name="T5" fmla="*/ 1280 h 1707"/>
                <a:gd name="T6" fmla="*/ 740 w 1483"/>
                <a:gd name="T7" fmla="*/ 1707 h 1707"/>
                <a:gd name="T8" fmla="*/ 1481 w 1483"/>
                <a:gd name="T9" fmla="*/ 1278 h 1707"/>
                <a:gd name="T10" fmla="*/ 1483 w 1483"/>
                <a:gd name="T11" fmla="*/ 426 h 1707"/>
                <a:gd name="T12" fmla="*/ 743 w 1483"/>
                <a:gd name="T13" fmla="*/ 0 h 1707"/>
                <a:gd name="T14" fmla="*/ 1462 w 1483"/>
                <a:gd name="T15" fmla="*/ 1268 h 1707"/>
                <a:gd name="T16" fmla="*/ 740 w 1483"/>
                <a:gd name="T17" fmla="*/ 1683 h 1707"/>
                <a:gd name="T18" fmla="*/ 19 w 1483"/>
                <a:gd name="T19" fmla="*/ 1268 h 1707"/>
                <a:gd name="T20" fmla="*/ 21 w 1483"/>
                <a:gd name="T21" fmla="*/ 438 h 1707"/>
                <a:gd name="T22" fmla="*/ 743 w 1483"/>
                <a:gd name="T23" fmla="*/ 21 h 1707"/>
                <a:gd name="T24" fmla="*/ 1464 w 1483"/>
                <a:gd name="T25" fmla="*/ 436 h 1707"/>
                <a:gd name="T26" fmla="*/ 1462 w 1483"/>
                <a:gd name="T27" fmla="*/ 1268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3" h="1707">
                  <a:moveTo>
                    <a:pt x="743" y="0"/>
                  </a:moveTo>
                  <a:lnTo>
                    <a:pt x="2" y="426"/>
                  </a:lnTo>
                  <a:lnTo>
                    <a:pt x="0" y="1280"/>
                  </a:lnTo>
                  <a:lnTo>
                    <a:pt x="740" y="1707"/>
                  </a:lnTo>
                  <a:lnTo>
                    <a:pt x="1481" y="1278"/>
                  </a:lnTo>
                  <a:lnTo>
                    <a:pt x="1483" y="426"/>
                  </a:lnTo>
                  <a:lnTo>
                    <a:pt x="743" y="0"/>
                  </a:lnTo>
                  <a:close/>
                  <a:moveTo>
                    <a:pt x="1462" y="1268"/>
                  </a:moveTo>
                  <a:lnTo>
                    <a:pt x="740" y="1683"/>
                  </a:lnTo>
                  <a:lnTo>
                    <a:pt x="19" y="1268"/>
                  </a:lnTo>
                  <a:lnTo>
                    <a:pt x="21" y="438"/>
                  </a:lnTo>
                  <a:lnTo>
                    <a:pt x="743" y="21"/>
                  </a:lnTo>
                  <a:lnTo>
                    <a:pt x="1464" y="436"/>
                  </a:lnTo>
                  <a:lnTo>
                    <a:pt x="1462" y="1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63"/>
            <p:cNvSpPr>
              <a:spLocks noEditPoints="1"/>
            </p:cNvSpPr>
            <p:nvPr/>
          </p:nvSpPr>
          <p:spPr bwMode="auto">
            <a:xfrm>
              <a:off x="5587" y="156"/>
              <a:ext cx="1345" cy="1553"/>
            </a:xfrm>
            <a:custGeom>
              <a:avLst/>
              <a:gdLst>
                <a:gd name="T0" fmla="*/ 2 w 1345"/>
                <a:gd name="T1" fmla="*/ 1162 h 1553"/>
                <a:gd name="T2" fmla="*/ 674 w 1345"/>
                <a:gd name="T3" fmla="*/ 1553 h 1553"/>
                <a:gd name="T4" fmla="*/ 1345 w 1345"/>
                <a:gd name="T5" fmla="*/ 1164 h 1553"/>
                <a:gd name="T6" fmla="*/ 1343 w 1345"/>
                <a:gd name="T7" fmla="*/ 389 h 1553"/>
                <a:gd name="T8" fmla="*/ 671 w 1345"/>
                <a:gd name="T9" fmla="*/ 0 h 1553"/>
                <a:gd name="T10" fmla="*/ 0 w 1345"/>
                <a:gd name="T11" fmla="*/ 386 h 1553"/>
                <a:gd name="T12" fmla="*/ 2 w 1345"/>
                <a:gd name="T13" fmla="*/ 1162 h 1553"/>
                <a:gd name="T14" fmla="*/ 671 w 1345"/>
                <a:gd name="T15" fmla="*/ 21 h 1553"/>
                <a:gd name="T16" fmla="*/ 1324 w 1345"/>
                <a:gd name="T17" fmla="*/ 401 h 1553"/>
                <a:gd name="T18" fmla="*/ 1326 w 1345"/>
                <a:gd name="T19" fmla="*/ 1155 h 1553"/>
                <a:gd name="T20" fmla="*/ 674 w 1345"/>
                <a:gd name="T21" fmla="*/ 1529 h 1553"/>
                <a:gd name="T22" fmla="*/ 21 w 1345"/>
                <a:gd name="T23" fmla="*/ 1152 h 1553"/>
                <a:gd name="T24" fmla="*/ 19 w 1345"/>
                <a:gd name="T25" fmla="*/ 398 h 1553"/>
                <a:gd name="T26" fmla="*/ 671 w 1345"/>
                <a:gd name="T27" fmla="*/ 21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5" h="1553">
                  <a:moveTo>
                    <a:pt x="2" y="1162"/>
                  </a:moveTo>
                  <a:lnTo>
                    <a:pt x="674" y="1553"/>
                  </a:lnTo>
                  <a:lnTo>
                    <a:pt x="1345" y="1164"/>
                  </a:lnTo>
                  <a:lnTo>
                    <a:pt x="1343" y="389"/>
                  </a:lnTo>
                  <a:lnTo>
                    <a:pt x="671" y="0"/>
                  </a:lnTo>
                  <a:lnTo>
                    <a:pt x="0" y="386"/>
                  </a:lnTo>
                  <a:lnTo>
                    <a:pt x="2" y="1162"/>
                  </a:lnTo>
                  <a:close/>
                  <a:moveTo>
                    <a:pt x="671" y="21"/>
                  </a:moveTo>
                  <a:lnTo>
                    <a:pt x="1324" y="401"/>
                  </a:lnTo>
                  <a:lnTo>
                    <a:pt x="1326" y="1155"/>
                  </a:lnTo>
                  <a:lnTo>
                    <a:pt x="674" y="1529"/>
                  </a:lnTo>
                  <a:lnTo>
                    <a:pt x="21" y="1152"/>
                  </a:lnTo>
                  <a:lnTo>
                    <a:pt x="19" y="398"/>
                  </a:lnTo>
                  <a:lnTo>
                    <a:pt x="67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64"/>
            <p:cNvSpPr>
              <a:spLocks noEditPoints="1"/>
            </p:cNvSpPr>
            <p:nvPr/>
          </p:nvSpPr>
          <p:spPr bwMode="auto">
            <a:xfrm>
              <a:off x="5691" y="272"/>
              <a:ext cx="1118" cy="1292"/>
            </a:xfrm>
            <a:custGeom>
              <a:avLst/>
              <a:gdLst>
                <a:gd name="T0" fmla="*/ 344 w 1118"/>
                <a:gd name="T1" fmla="*/ 790 h 1292"/>
                <a:gd name="T2" fmla="*/ 541 w 1118"/>
                <a:gd name="T3" fmla="*/ 903 h 1292"/>
                <a:gd name="T4" fmla="*/ 541 w 1118"/>
                <a:gd name="T5" fmla="*/ 1292 h 1292"/>
                <a:gd name="T6" fmla="*/ 1118 w 1118"/>
                <a:gd name="T7" fmla="*/ 960 h 1292"/>
                <a:gd name="T8" fmla="*/ 793 w 1118"/>
                <a:gd name="T9" fmla="*/ 771 h 1292"/>
                <a:gd name="T10" fmla="*/ 793 w 1118"/>
                <a:gd name="T11" fmla="*/ 531 h 1292"/>
                <a:gd name="T12" fmla="*/ 786 w 1118"/>
                <a:gd name="T13" fmla="*/ 526 h 1292"/>
                <a:gd name="T14" fmla="*/ 1118 w 1118"/>
                <a:gd name="T15" fmla="*/ 334 h 1292"/>
                <a:gd name="T16" fmla="*/ 541 w 1118"/>
                <a:gd name="T17" fmla="*/ 0 h 1292"/>
                <a:gd name="T18" fmla="*/ 541 w 1118"/>
                <a:gd name="T19" fmla="*/ 417 h 1292"/>
                <a:gd name="T20" fmla="*/ 356 w 1118"/>
                <a:gd name="T21" fmla="*/ 524 h 1292"/>
                <a:gd name="T22" fmla="*/ 0 w 1118"/>
                <a:gd name="T23" fmla="*/ 320 h 1292"/>
                <a:gd name="T24" fmla="*/ 0 w 1118"/>
                <a:gd name="T25" fmla="*/ 986 h 1292"/>
                <a:gd name="T26" fmla="*/ 344 w 1118"/>
                <a:gd name="T27" fmla="*/ 787 h 1292"/>
                <a:gd name="T28" fmla="*/ 344 w 1118"/>
                <a:gd name="T29" fmla="*/ 790 h 1292"/>
                <a:gd name="T30" fmla="*/ 363 w 1118"/>
                <a:gd name="T31" fmla="*/ 778 h 1292"/>
                <a:gd name="T32" fmla="*/ 363 w 1118"/>
                <a:gd name="T33" fmla="*/ 775 h 1292"/>
                <a:gd name="T34" fmla="*/ 541 w 1118"/>
                <a:gd name="T35" fmla="*/ 673 h 1292"/>
                <a:gd name="T36" fmla="*/ 541 w 1118"/>
                <a:gd name="T37" fmla="*/ 880 h 1292"/>
                <a:gd name="T38" fmla="*/ 363 w 1118"/>
                <a:gd name="T39" fmla="*/ 778 h 1292"/>
                <a:gd name="T40" fmla="*/ 363 w 1118"/>
                <a:gd name="T41" fmla="*/ 754 h 1292"/>
                <a:gd name="T42" fmla="*/ 363 w 1118"/>
                <a:gd name="T43" fmla="*/ 550 h 1292"/>
                <a:gd name="T44" fmla="*/ 539 w 1118"/>
                <a:gd name="T45" fmla="*/ 652 h 1292"/>
                <a:gd name="T46" fmla="*/ 363 w 1118"/>
                <a:gd name="T47" fmla="*/ 754 h 1292"/>
                <a:gd name="T48" fmla="*/ 562 w 1118"/>
                <a:gd name="T49" fmla="*/ 662 h 1292"/>
                <a:gd name="T50" fmla="*/ 771 w 1118"/>
                <a:gd name="T51" fmla="*/ 780 h 1292"/>
                <a:gd name="T52" fmla="*/ 570 w 1118"/>
                <a:gd name="T53" fmla="*/ 896 h 1292"/>
                <a:gd name="T54" fmla="*/ 560 w 1118"/>
                <a:gd name="T55" fmla="*/ 892 h 1292"/>
                <a:gd name="T56" fmla="*/ 560 w 1118"/>
                <a:gd name="T57" fmla="*/ 662 h 1292"/>
                <a:gd name="T58" fmla="*/ 562 w 1118"/>
                <a:gd name="T59" fmla="*/ 662 h 1292"/>
                <a:gd name="T60" fmla="*/ 560 w 1118"/>
                <a:gd name="T61" fmla="*/ 1259 h 1292"/>
                <a:gd name="T62" fmla="*/ 560 w 1118"/>
                <a:gd name="T63" fmla="*/ 913 h 1292"/>
                <a:gd name="T64" fmla="*/ 570 w 1118"/>
                <a:gd name="T65" fmla="*/ 918 h 1292"/>
                <a:gd name="T66" fmla="*/ 790 w 1118"/>
                <a:gd name="T67" fmla="*/ 792 h 1292"/>
                <a:gd name="T68" fmla="*/ 1080 w 1118"/>
                <a:gd name="T69" fmla="*/ 960 h 1292"/>
                <a:gd name="T70" fmla="*/ 560 w 1118"/>
                <a:gd name="T71" fmla="*/ 1259 h 1292"/>
                <a:gd name="T72" fmla="*/ 774 w 1118"/>
                <a:gd name="T73" fmla="*/ 541 h 1292"/>
                <a:gd name="T74" fmla="*/ 774 w 1118"/>
                <a:gd name="T75" fmla="*/ 759 h 1292"/>
                <a:gd name="T76" fmla="*/ 577 w 1118"/>
                <a:gd name="T77" fmla="*/ 647 h 1292"/>
                <a:gd name="T78" fmla="*/ 767 w 1118"/>
                <a:gd name="T79" fmla="*/ 538 h 1292"/>
                <a:gd name="T80" fmla="*/ 774 w 1118"/>
                <a:gd name="T81" fmla="*/ 541 h 1292"/>
                <a:gd name="T82" fmla="*/ 560 w 1118"/>
                <a:gd name="T83" fmla="*/ 427 h 1292"/>
                <a:gd name="T84" fmla="*/ 567 w 1118"/>
                <a:gd name="T85" fmla="*/ 422 h 1292"/>
                <a:gd name="T86" fmla="*/ 748 w 1118"/>
                <a:gd name="T87" fmla="*/ 526 h 1292"/>
                <a:gd name="T88" fmla="*/ 560 w 1118"/>
                <a:gd name="T89" fmla="*/ 633 h 1292"/>
                <a:gd name="T90" fmla="*/ 560 w 1118"/>
                <a:gd name="T91" fmla="*/ 427 h 1292"/>
                <a:gd name="T92" fmla="*/ 560 w 1118"/>
                <a:gd name="T93" fmla="*/ 33 h 1292"/>
                <a:gd name="T94" fmla="*/ 1080 w 1118"/>
                <a:gd name="T95" fmla="*/ 334 h 1292"/>
                <a:gd name="T96" fmla="*/ 767 w 1118"/>
                <a:gd name="T97" fmla="*/ 515 h 1292"/>
                <a:gd name="T98" fmla="*/ 567 w 1118"/>
                <a:gd name="T99" fmla="*/ 401 h 1292"/>
                <a:gd name="T100" fmla="*/ 560 w 1118"/>
                <a:gd name="T101" fmla="*/ 406 h 1292"/>
                <a:gd name="T102" fmla="*/ 560 w 1118"/>
                <a:gd name="T103" fmla="*/ 33 h 1292"/>
                <a:gd name="T104" fmla="*/ 541 w 1118"/>
                <a:gd name="T105" fmla="*/ 439 h 1292"/>
                <a:gd name="T106" fmla="*/ 541 w 1118"/>
                <a:gd name="T107" fmla="*/ 626 h 1292"/>
                <a:gd name="T108" fmla="*/ 541 w 1118"/>
                <a:gd name="T109" fmla="*/ 631 h 1292"/>
                <a:gd name="T110" fmla="*/ 375 w 1118"/>
                <a:gd name="T111" fmla="*/ 534 h 1292"/>
                <a:gd name="T112" fmla="*/ 541 w 1118"/>
                <a:gd name="T113" fmla="*/ 439 h 1292"/>
                <a:gd name="T114" fmla="*/ 19 w 1118"/>
                <a:gd name="T115" fmla="*/ 953 h 1292"/>
                <a:gd name="T116" fmla="*/ 19 w 1118"/>
                <a:gd name="T117" fmla="*/ 351 h 1292"/>
                <a:gd name="T118" fmla="*/ 344 w 1118"/>
                <a:gd name="T119" fmla="*/ 538 h 1292"/>
                <a:gd name="T120" fmla="*/ 344 w 1118"/>
                <a:gd name="T121" fmla="*/ 766 h 1292"/>
                <a:gd name="T122" fmla="*/ 19 w 1118"/>
                <a:gd name="T123" fmla="*/ 953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8" h="1292">
                  <a:moveTo>
                    <a:pt x="344" y="790"/>
                  </a:moveTo>
                  <a:lnTo>
                    <a:pt x="541" y="903"/>
                  </a:lnTo>
                  <a:lnTo>
                    <a:pt x="541" y="1292"/>
                  </a:lnTo>
                  <a:lnTo>
                    <a:pt x="1118" y="960"/>
                  </a:lnTo>
                  <a:lnTo>
                    <a:pt x="793" y="771"/>
                  </a:lnTo>
                  <a:lnTo>
                    <a:pt x="793" y="531"/>
                  </a:lnTo>
                  <a:lnTo>
                    <a:pt x="786" y="526"/>
                  </a:lnTo>
                  <a:lnTo>
                    <a:pt x="1118" y="334"/>
                  </a:lnTo>
                  <a:lnTo>
                    <a:pt x="541" y="0"/>
                  </a:lnTo>
                  <a:lnTo>
                    <a:pt x="541" y="417"/>
                  </a:lnTo>
                  <a:lnTo>
                    <a:pt x="356" y="524"/>
                  </a:lnTo>
                  <a:lnTo>
                    <a:pt x="0" y="320"/>
                  </a:lnTo>
                  <a:lnTo>
                    <a:pt x="0" y="986"/>
                  </a:lnTo>
                  <a:lnTo>
                    <a:pt x="344" y="787"/>
                  </a:lnTo>
                  <a:lnTo>
                    <a:pt x="344" y="790"/>
                  </a:lnTo>
                  <a:close/>
                  <a:moveTo>
                    <a:pt x="363" y="778"/>
                  </a:moveTo>
                  <a:lnTo>
                    <a:pt x="363" y="775"/>
                  </a:lnTo>
                  <a:lnTo>
                    <a:pt x="541" y="673"/>
                  </a:lnTo>
                  <a:lnTo>
                    <a:pt x="541" y="880"/>
                  </a:lnTo>
                  <a:lnTo>
                    <a:pt x="363" y="778"/>
                  </a:lnTo>
                  <a:close/>
                  <a:moveTo>
                    <a:pt x="363" y="754"/>
                  </a:moveTo>
                  <a:lnTo>
                    <a:pt x="363" y="550"/>
                  </a:lnTo>
                  <a:lnTo>
                    <a:pt x="539" y="652"/>
                  </a:lnTo>
                  <a:lnTo>
                    <a:pt x="363" y="754"/>
                  </a:lnTo>
                  <a:close/>
                  <a:moveTo>
                    <a:pt x="562" y="662"/>
                  </a:moveTo>
                  <a:lnTo>
                    <a:pt x="771" y="780"/>
                  </a:lnTo>
                  <a:lnTo>
                    <a:pt x="570" y="896"/>
                  </a:lnTo>
                  <a:lnTo>
                    <a:pt x="560" y="892"/>
                  </a:lnTo>
                  <a:lnTo>
                    <a:pt x="560" y="662"/>
                  </a:lnTo>
                  <a:lnTo>
                    <a:pt x="562" y="662"/>
                  </a:lnTo>
                  <a:close/>
                  <a:moveTo>
                    <a:pt x="560" y="1259"/>
                  </a:moveTo>
                  <a:lnTo>
                    <a:pt x="560" y="913"/>
                  </a:lnTo>
                  <a:lnTo>
                    <a:pt x="570" y="918"/>
                  </a:lnTo>
                  <a:lnTo>
                    <a:pt x="790" y="792"/>
                  </a:lnTo>
                  <a:lnTo>
                    <a:pt x="1080" y="960"/>
                  </a:lnTo>
                  <a:lnTo>
                    <a:pt x="560" y="1259"/>
                  </a:lnTo>
                  <a:close/>
                  <a:moveTo>
                    <a:pt x="774" y="541"/>
                  </a:moveTo>
                  <a:lnTo>
                    <a:pt x="774" y="759"/>
                  </a:lnTo>
                  <a:lnTo>
                    <a:pt x="577" y="647"/>
                  </a:lnTo>
                  <a:lnTo>
                    <a:pt x="767" y="538"/>
                  </a:lnTo>
                  <a:lnTo>
                    <a:pt x="774" y="541"/>
                  </a:lnTo>
                  <a:close/>
                  <a:moveTo>
                    <a:pt x="560" y="427"/>
                  </a:moveTo>
                  <a:lnTo>
                    <a:pt x="567" y="422"/>
                  </a:lnTo>
                  <a:lnTo>
                    <a:pt x="748" y="526"/>
                  </a:lnTo>
                  <a:lnTo>
                    <a:pt x="560" y="633"/>
                  </a:lnTo>
                  <a:lnTo>
                    <a:pt x="560" y="427"/>
                  </a:lnTo>
                  <a:close/>
                  <a:moveTo>
                    <a:pt x="560" y="33"/>
                  </a:moveTo>
                  <a:lnTo>
                    <a:pt x="1080" y="334"/>
                  </a:lnTo>
                  <a:lnTo>
                    <a:pt x="767" y="515"/>
                  </a:lnTo>
                  <a:lnTo>
                    <a:pt x="567" y="401"/>
                  </a:lnTo>
                  <a:lnTo>
                    <a:pt x="560" y="406"/>
                  </a:lnTo>
                  <a:lnTo>
                    <a:pt x="560" y="33"/>
                  </a:lnTo>
                  <a:close/>
                  <a:moveTo>
                    <a:pt x="541" y="439"/>
                  </a:moveTo>
                  <a:lnTo>
                    <a:pt x="541" y="626"/>
                  </a:lnTo>
                  <a:lnTo>
                    <a:pt x="541" y="631"/>
                  </a:lnTo>
                  <a:lnTo>
                    <a:pt x="375" y="534"/>
                  </a:lnTo>
                  <a:lnTo>
                    <a:pt x="541" y="439"/>
                  </a:lnTo>
                  <a:close/>
                  <a:moveTo>
                    <a:pt x="19" y="953"/>
                  </a:moveTo>
                  <a:lnTo>
                    <a:pt x="19" y="351"/>
                  </a:lnTo>
                  <a:lnTo>
                    <a:pt x="344" y="538"/>
                  </a:lnTo>
                  <a:lnTo>
                    <a:pt x="344" y="766"/>
                  </a:lnTo>
                  <a:lnTo>
                    <a:pt x="19" y="9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65"/>
            <p:cNvSpPr>
              <a:spLocks noEditPoints="1"/>
            </p:cNvSpPr>
            <p:nvPr/>
          </p:nvSpPr>
          <p:spPr bwMode="auto">
            <a:xfrm>
              <a:off x="5795" y="334"/>
              <a:ext cx="361" cy="320"/>
            </a:xfrm>
            <a:custGeom>
              <a:avLst/>
              <a:gdLst>
                <a:gd name="T0" fmla="*/ 361 w 361"/>
                <a:gd name="T1" fmla="*/ 225 h 320"/>
                <a:gd name="T2" fmla="*/ 361 w 361"/>
                <a:gd name="T3" fmla="*/ 0 h 320"/>
                <a:gd name="T4" fmla="*/ 0 w 361"/>
                <a:gd name="T5" fmla="*/ 206 h 320"/>
                <a:gd name="T6" fmla="*/ 197 w 361"/>
                <a:gd name="T7" fmla="*/ 320 h 320"/>
                <a:gd name="T8" fmla="*/ 361 w 361"/>
                <a:gd name="T9" fmla="*/ 225 h 320"/>
                <a:gd name="T10" fmla="*/ 342 w 361"/>
                <a:gd name="T11" fmla="*/ 31 h 320"/>
                <a:gd name="T12" fmla="*/ 342 w 361"/>
                <a:gd name="T13" fmla="*/ 216 h 320"/>
                <a:gd name="T14" fmla="*/ 197 w 361"/>
                <a:gd name="T15" fmla="*/ 299 h 320"/>
                <a:gd name="T16" fmla="*/ 38 w 361"/>
                <a:gd name="T17" fmla="*/ 206 h 320"/>
                <a:gd name="T18" fmla="*/ 342 w 361"/>
                <a:gd name="T19" fmla="*/ 3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320">
                  <a:moveTo>
                    <a:pt x="361" y="225"/>
                  </a:moveTo>
                  <a:lnTo>
                    <a:pt x="361" y="0"/>
                  </a:lnTo>
                  <a:lnTo>
                    <a:pt x="0" y="206"/>
                  </a:lnTo>
                  <a:lnTo>
                    <a:pt x="197" y="320"/>
                  </a:lnTo>
                  <a:lnTo>
                    <a:pt x="361" y="225"/>
                  </a:lnTo>
                  <a:close/>
                  <a:moveTo>
                    <a:pt x="342" y="31"/>
                  </a:moveTo>
                  <a:lnTo>
                    <a:pt x="342" y="216"/>
                  </a:lnTo>
                  <a:lnTo>
                    <a:pt x="197" y="299"/>
                  </a:lnTo>
                  <a:lnTo>
                    <a:pt x="38" y="206"/>
                  </a:lnTo>
                  <a:lnTo>
                    <a:pt x="342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66"/>
            <p:cNvSpPr>
              <a:spLocks noEditPoints="1"/>
            </p:cNvSpPr>
            <p:nvPr/>
          </p:nvSpPr>
          <p:spPr bwMode="auto">
            <a:xfrm>
              <a:off x="6614" y="716"/>
              <a:ext cx="197" cy="417"/>
            </a:xfrm>
            <a:custGeom>
              <a:avLst/>
              <a:gdLst>
                <a:gd name="T0" fmla="*/ 0 w 197"/>
                <a:gd name="T1" fmla="*/ 303 h 417"/>
                <a:gd name="T2" fmla="*/ 197 w 197"/>
                <a:gd name="T3" fmla="*/ 417 h 417"/>
                <a:gd name="T4" fmla="*/ 197 w 197"/>
                <a:gd name="T5" fmla="*/ 0 h 417"/>
                <a:gd name="T6" fmla="*/ 0 w 197"/>
                <a:gd name="T7" fmla="*/ 111 h 417"/>
                <a:gd name="T8" fmla="*/ 0 w 197"/>
                <a:gd name="T9" fmla="*/ 303 h 417"/>
                <a:gd name="T10" fmla="*/ 19 w 197"/>
                <a:gd name="T11" fmla="*/ 123 h 417"/>
                <a:gd name="T12" fmla="*/ 178 w 197"/>
                <a:gd name="T13" fmla="*/ 33 h 417"/>
                <a:gd name="T14" fmla="*/ 178 w 197"/>
                <a:gd name="T15" fmla="*/ 384 h 417"/>
                <a:gd name="T16" fmla="*/ 19 w 197"/>
                <a:gd name="T17" fmla="*/ 291 h 417"/>
                <a:gd name="T18" fmla="*/ 19 w 197"/>
                <a:gd name="T19" fmla="*/ 12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417">
                  <a:moveTo>
                    <a:pt x="0" y="303"/>
                  </a:moveTo>
                  <a:lnTo>
                    <a:pt x="197" y="417"/>
                  </a:lnTo>
                  <a:lnTo>
                    <a:pt x="197" y="0"/>
                  </a:lnTo>
                  <a:lnTo>
                    <a:pt x="0" y="111"/>
                  </a:lnTo>
                  <a:lnTo>
                    <a:pt x="0" y="303"/>
                  </a:lnTo>
                  <a:close/>
                  <a:moveTo>
                    <a:pt x="19" y="123"/>
                  </a:moveTo>
                  <a:lnTo>
                    <a:pt x="178" y="33"/>
                  </a:lnTo>
                  <a:lnTo>
                    <a:pt x="178" y="384"/>
                  </a:lnTo>
                  <a:lnTo>
                    <a:pt x="19" y="291"/>
                  </a:lnTo>
                  <a:lnTo>
                    <a:pt x="19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67"/>
            <p:cNvSpPr>
              <a:spLocks noEditPoints="1"/>
            </p:cNvSpPr>
            <p:nvPr/>
          </p:nvSpPr>
          <p:spPr bwMode="auto">
            <a:xfrm>
              <a:off x="5793" y="1192"/>
              <a:ext cx="361" cy="322"/>
            </a:xfrm>
            <a:custGeom>
              <a:avLst/>
              <a:gdLst>
                <a:gd name="T0" fmla="*/ 197 w 361"/>
                <a:gd name="T1" fmla="*/ 0 h 322"/>
                <a:gd name="T2" fmla="*/ 0 w 361"/>
                <a:gd name="T3" fmla="*/ 114 h 322"/>
                <a:gd name="T4" fmla="*/ 361 w 361"/>
                <a:gd name="T5" fmla="*/ 322 h 322"/>
                <a:gd name="T6" fmla="*/ 361 w 361"/>
                <a:gd name="T7" fmla="*/ 95 h 322"/>
                <a:gd name="T8" fmla="*/ 197 w 361"/>
                <a:gd name="T9" fmla="*/ 0 h 322"/>
                <a:gd name="T10" fmla="*/ 38 w 361"/>
                <a:gd name="T11" fmla="*/ 114 h 322"/>
                <a:gd name="T12" fmla="*/ 197 w 361"/>
                <a:gd name="T13" fmla="*/ 21 h 322"/>
                <a:gd name="T14" fmla="*/ 342 w 361"/>
                <a:gd name="T15" fmla="*/ 107 h 322"/>
                <a:gd name="T16" fmla="*/ 342 w 361"/>
                <a:gd name="T17" fmla="*/ 289 h 322"/>
                <a:gd name="T18" fmla="*/ 38 w 361"/>
                <a:gd name="T19" fmla="*/ 1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322">
                  <a:moveTo>
                    <a:pt x="197" y="0"/>
                  </a:moveTo>
                  <a:lnTo>
                    <a:pt x="0" y="114"/>
                  </a:lnTo>
                  <a:lnTo>
                    <a:pt x="361" y="322"/>
                  </a:lnTo>
                  <a:lnTo>
                    <a:pt x="361" y="95"/>
                  </a:lnTo>
                  <a:lnTo>
                    <a:pt x="197" y="0"/>
                  </a:lnTo>
                  <a:close/>
                  <a:moveTo>
                    <a:pt x="38" y="114"/>
                  </a:moveTo>
                  <a:lnTo>
                    <a:pt x="197" y="21"/>
                  </a:lnTo>
                  <a:lnTo>
                    <a:pt x="342" y="107"/>
                  </a:lnTo>
                  <a:lnTo>
                    <a:pt x="342" y="289"/>
                  </a:lnTo>
                  <a:lnTo>
                    <a:pt x="38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4180" r="23214" b="4180"/>
          <a:stretch/>
        </p:blipFill>
        <p:spPr/>
      </p:pic>
      <p:sp>
        <p:nvSpPr>
          <p:cNvPr id="28" name="Title 1"/>
          <p:cNvSpPr txBox="1">
            <a:spLocks/>
          </p:cNvSpPr>
          <p:nvPr/>
        </p:nvSpPr>
        <p:spPr>
          <a:xfrm>
            <a:off x="6944637" y="2013773"/>
            <a:ext cx="4795347" cy="1323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ru-RU" sz="4800" dirty="0"/>
              <a:t>Социально-экономическое развитие города Иванова</a:t>
            </a:r>
            <a:endParaRPr lang="en-US" sz="4800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-312" r="8577" b="-312"/>
          <a:stretch/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4" r="5305"/>
          <a:stretch/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-1318" r="11148" b="-1318"/>
          <a:stretch/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3289" r="16617" b="-269"/>
          <a:stretch/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-312" r="8146" b="-312"/>
          <a:stretch/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22257"/>
          <a:stretch/>
        </p:blipFill>
        <p:spPr/>
      </p:pic>
      <p:sp>
        <p:nvSpPr>
          <p:cNvPr id="18" name="TextBox 17"/>
          <p:cNvSpPr txBox="1"/>
          <p:nvPr/>
        </p:nvSpPr>
        <p:spPr>
          <a:xfrm>
            <a:off x="6944637" y="4701612"/>
            <a:ext cx="397221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Source Sans Pro" charset="0"/>
                <a:ea typeface="Source Sans Pro" charset="0"/>
                <a:cs typeface="Source Sans Pro" charset="0"/>
              </a:rPr>
              <a:t>Выступление Главы города Иванова </a:t>
            </a:r>
          </a:p>
          <a:p>
            <a:pPr>
              <a:lnSpc>
                <a:spcPct val="130000"/>
              </a:lnSpc>
              <a:tabLst>
                <a:tab pos="1879600" algn="l"/>
              </a:tabLst>
            </a:pPr>
            <a:r>
              <a:rPr lang="ru-RU" sz="1200" dirty="0" smtClean="0">
                <a:latin typeface="Source Sans Pro" charset="0"/>
                <a:ea typeface="Source Sans Pro" charset="0"/>
                <a:cs typeface="Source Sans Pro" charset="0"/>
              </a:rPr>
              <a:t>В.Н. Шарыпова</a:t>
            </a:r>
          </a:p>
        </p:txBody>
      </p:sp>
    </p:spTree>
    <p:extLst>
      <p:ext uri="{BB962C8B-B14F-4D97-AF65-F5344CB8AC3E}">
        <p14:creationId xmlns:p14="http://schemas.microsoft.com/office/powerpoint/2010/main" val="3723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Взаимодействие </a:t>
            </a:r>
            <a:r>
              <a:rPr lang="ru-RU" dirty="0"/>
              <a:t>власти и общества</a:t>
            </a:r>
            <a:endParaRPr lang="en-US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5824"/>
          <a:stretch>
            <a:fillRect/>
          </a:stretch>
        </p:blipFill>
        <p:spPr/>
      </p:pic>
      <p:pic>
        <p:nvPicPr>
          <p:cNvPr id="20" name="Рисунок 1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832"/>
          <a:stretch>
            <a:fillRect/>
          </a:stretch>
        </p:blipFill>
        <p:spPr/>
      </p:pic>
      <p:pic>
        <p:nvPicPr>
          <p:cNvPr id="22" name="Рисунок 21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r="5862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5854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5824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832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5864"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5824"/>
          <a:stretch>
            <a:fillRect/>
          </a:stretch>
        </p:blipFill>
        <p:spPr/>
      </p:pic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284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be 96"/>
          <p:cNvSpPr/>
          <p:nvPr/>
        </p:nvSpPr>
        <p:spPr>
          <a:xfrm>
            <a:off x="2400477" y="1673791"/>
            <a:ext cx="1464403" cy="3751466"/>
          </a:xfrm>
          <a:prstGeom prst="cub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40" name="Cube 96"/>
          <p:cNvSpPr/>
          <p:nvPr/>
        </p:nvSpPr>
        <p:spPr>
          <a:xfrm>
            <a:off x="8999895" y="1681874"/>
            <a:ext cx="1464403" cy="3751466"/>
          </a:xfrm>
          <a:prstGeom prst="cub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38" name="Cube 96"/>
          <p:cNvSpPr/>
          <p:nvPr/>
        </p:nvSpPr>
        <p:spPr>
          <a:xfrm>
            <a:off x="7442861" y="1686728"/>
            <a:ext cx="1464403" cy="3751466"/>
          </a:xfrm>
          <a:prstGeom prst="cub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32" name="Cube 96"/>
          <p:cNvSpPr/>
          <p:nvPr/>
        </p:nvSpPr>
        <p:spPr>
          <a:xfrm>
            <a:off x="3991371" y="1668937"/>
            <a:ext cx="1464403" cy="3751466"/>
          </a:xfrm>
          <a:prstGeom prst="cub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20" name="Cube 97"/>
          <p:cNvSpPr/>
          <p:nvPr/>
        </p:nvSpPr>
        <p:spPr>
          <a:xfrm>
            <a:off x="2532046" y="3468596"/>
            <a:ext cx="1253390" cy="1966562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000" dirty="0">
              <a:latin typeface="Source Sans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Исполнение бюджета города</a:t>
            </a:r>
            <a:endParaRPr lang="en-US" dirty="0"/>
          </a:p>
        </p:txBody>
      </p:sp>
      <p:sp>
        <p:nvSpPr>
          <p:cNvPr id="27" name="Rectangle 112"/>
          <p:cNvSpPr/>
          <p:nvPr/>
        </p:nvSpPr>
        <p:spPr>
          <a:xfrm>
            <a:off x="3270796" y="5826817"/>
            <a:ext cx="1376141" cy="354264"/>
          </a:xfrm>
          <a:prstGeom prst="rect">
            <a:avLst/>
          </a:prstGeom>
          <a:solidFill>
            <a:schemeClr val="bg2"/>
          </a:solidFill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dirty="0" smtClean="0">
                <a:latin typeface="Source Sans Pro" charset="0"/>
              </a:rPr>
              <a:t>ДОХОДЫ</a:t>
            </a:r>
            <a:endParaRPr lang="en-US" sz="1050" dirty="0">
              <a:latin typeface="Source Sans Pro" charset="0"/>
            </a:endParaRPr>
          </a:p>
        </p:txBody>
      </p:sp>
      <p:sp>
        <p:nvSpPr>
          <p:cNvPr id="28" name="Rectangle 114"/>
          <p:cNvSpPr/>
          <p:nvPr/>
        </p:nvSpPr>
        <p:spPr>
          <a:xfrm>
            <a:off x="7766664" y="5823450"/>
            <a:ext cx="2281199" cy="3542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dirty="0" smtClean="0">
                <a:latin typeface="Source Sans Pro" charset="0"/>
              </a:rPr>
              <a:t>РАСХОДЫ</a:t>
            </a:r>
            <a:endParaRPr lang="en-US" sz="1050" dirty="0">
              <a:latin typeface="Source Sans Pro" charset="0"/>
            </a:endParaRPr>
          </a:p>
        </p:txBody>
      </p:sp>
      <p:sp>
        <p:nvSpPr>
          <p:cNvPr id="31" name="Cube 97"/>
          <p:cNvSpPr/>
          <p:nvPr/>
        </p:nvSpPr>
        <p:spPr>
          <a:xfrm>
            <a:off x="4128387" y="2944257"/>
            <a:ext cx="1244155" cy="2476146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37" name="Cube 97"/>
          <p:cNvSpPr/>
          <p:nvPr/>
        </p:nvSpPr>
        <p:spPr>
          <a:xfrm>
            <a:off x="7607155" y="3239464"/>
            <a:ext cx="1209147" cy="2181033"/>
          </a:xfrm>
          <a:prstGeom prst="cub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Source Sans Pro" charset="0"/>
            </a:endParaRPr>
          </a:p>
        </p:txBody>
      </p:sp>
      <p:sp>
        <p:nvSpPr>
          <p:cNvPr id="39" name="Cube 97"/>
          <p:cNvSpPr/>
          <p:nvPr/>
        </p:nvSpPr>
        <p:spPr>
          <a:xfrm>
            <a:off x="9166884" y="2553941"/>
            <a:ext cx="1230829" cy="2879684"/>
          </a:xfrm>
          <a:prstGeom prst="cub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Source Sans Pro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4693" y="3693114"/>
            <a:ext cx="109694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5,6</a:t>
            </a:r>
          </a:p>
          <a:p>
            <a:pPr algn="ctr"/>
            <a:r>
              <a:rPr lang="ru-RU" sz="20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млрд </a:t>
            </a:r>
            <a:r>
              <a:rPr lang="ru-RU" sz="2000" b="1" dirty="0" err="1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руб</a:t>
            </a:r>
            <a:endParaRPr lang="en-US" sz="2000" b="1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b="1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81233" y="3178206"/>
            <a:ext cx="109694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5,8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млрд </a:t>
            </a:r>
            <a:r>
              <a:rPr lang="ru-RU" sz="2400" b="1" dirty="0" err="1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руб</a:t>
            </a:r>
            <a:endParaRPr lang="en-US" sz="2400" b="1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sz="2400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1730" y="5079397"/>
            <a:ext cx="10883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2017 год</a:t>
            </a:r>
            <a:endParaRPr lang="ru-RU" sz="17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83716" y="5102652"/>
            <a:ext cx="10883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2016 год</a:t>
            </a:r>
            <a:endParaRPr lang="ru-RU" sz="17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40570" y="3468596"/>
            <a:ext cx="10969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5,9</a:t>
            </a:r>
          </a:p>
          <a:p>
            <a:pPr algn="ctr"/>
            <a:r>
              <a:rPr lang="ru-RU" sz="20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млрд </a:t>
            </a:r>
            <a:r>
              <a:rPr lang="ru-RU" sz="2000" b="1" dirty="0" err="1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руб</a:t>
            </a:r>
            <a:endParaRPr lang="en-US" sz="2000" b="1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sz="1400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101211" y="2793068"/>
            <a:ext cx="1096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6,1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млрд </a:t>
            </a:r>
            <a:r>
              <a:rPr lang="ru-RU" sz="2400" b="1" dirty="0" err="1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руб</a:t>
            </a:r>
            <a:endParaRPr lang="en-US" sz="2400" b="1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ru-RU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32113" y="5045865"/>
            <a:ext cx="10883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2017 год</a:t>
            </a:r>
            <a:endParaRPr lang="ru-RU" sz="17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40570" y="5045865"/>
            <a:ext cx="10883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2016 год</a:t>
            </a:r>
            <a:endParaRPr lang="ru-RU" sz="17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601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Исполнение бюджета города по отраслям</a:t>
            </a:r>
            <a:endParaRPr lang="en-US" sz="3600" dirty="0"/>
          </a:p>
        </p:txBody>
      </p:sp>
      <p:graphicFrame>
        <p:nvGraphicFramePr>
          <p:cNvPr id="7" name="Chart Placehold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936498"/>
              </p:ext>
            </p:extLst>
          </p:nvPr>
        </p:nvGraphicFramePr>
        <p:xfrm>
          <a:off x="7549122" y="2512055"/>
          <a:ext cx="3224300" cy="289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reeform 7"/>
          <p:cNvSpPr/>
          <p:nvPr/>
        </p:nvSpPr>
        <p:spPr>
          <a:xfrm rot="6300000" flipH="1" flipV="1">
            <a:off x="7549122" y="4388560"/>
            <a:ext cx="384852" cy="174784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25915 w 525915"/>
              <a:gd name="connsiteY0" fmla="*/ 265258 h 265258"/>
              <a:gd name="connsiteX1" fmla="*/ 345440 w 525915"/>
              <a:gd name="connsiteY1" fmla="*/ 0 h 265258"/>
              <a:gd name="connsiteX2" fmla="*/ 0 w 525915"/>
              <a:gd name="connsiteY2" fmla="*/ 0 h 26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915" h="265258">
                <a:moveTo>
                  <a:pt x="525915" y="265258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35778" y="1952375"/>
            <a:ext cx="900420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3,1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Другие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5351" y="1983203"/>
            <a:ext cx="1870785" cy="680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8,5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 algn="r"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Общегосударственные вопросы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5912" y="3045561"/>
            <a:ext cx="635128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9,2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 algn="r"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ЖКХ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2365" y="4701877"/>
            <a:ext cx="1753514" cy="680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15,6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Национальная экономика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20927" y="4402189"/>
            <a:ext cx="1536111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63,6%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Социальная сфера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4" name="Freeform 13"/>
          <p:cNvSpPr/>
          <p:nvPr/>
        </p:nvSpPr>
        <p:spPr>
          <a:xfrm rot="13288952" flipV="1">
            <a:off x="7464706" y="3040096"/>
            <a:ext cx="472956" cy="353068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3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212664" y="2386813"/>
            <a:ext cx="256562" cy="307186"/>
          </a:xfrm>
          <a:prstGeom prst="line">
            <a:avLst/>
          </a:prstGeom>
          <a:noFill/>
          <a:ln w="3175">
            <a:solidFill>
              <a:schemeClr val="accent4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Freeform 15"/>
          <p:cNvSpPr/>
          <p:nvPr/>
        </p:nvSpPr>
        <p:spPr>
          <a:xfrm rot="4933540" flipH="1">
            <a:off x="10391509" y="3810192"/>
            <a:ext cx="598150" cy="372245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626054 w 626054"/>
              <a:gd name="connsiteY0" fmla="*/ 265258 h 265258"/>
              <a:gd name="connsiteX1" fmla="*/ 345440 w 626054"/>
              <a:gd name="connsiteY1" fmla="*/ 0 h 265258"/>
              <a:gd name="connsiteX2" fmla="*/ 0 w 626054"/>
              <a:gd name="connsiteY2" fmla="*/ 0 h 265258"/>
              <a:gd name="connsiteX0" fmla="*/ 626054 w 626054"/>
              <a:gd name="connsiteY0" fmla="*/ 278439 h 278439"/>
              <a:gd name="connsiteX1" fmla="*/ 345440 w 626054"/>
              <a:gd name="connsiteY1" fmla="*/ 0 h 278439"/>
              <a:gd name="connsiteX2" fmla="*/ 0 w 626054"/>
              <a:gd name="connsiteY2" fmla="*/ 0 h 278439"/>
              <a:gd name="connsiteX0" fmla="*/ 548910 w 548910"/>
              <a:gd name="connsiteY0" fmla="*/ 304800 h 304800"/>
              <a:gd name="connsiteX1" fmla="*/ 345440 w 548910"/>
              <a:gd name="connsiteY1" fmla="*/ 0 h 304800"/>
              <a:gd name="connsiteX2" fmla="*/ 0 w 54891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910" h="304800">
                <a:moveTo>
                  <a:pt x="548910" y="304800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1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9005954" y="2246982"/>
            <a:ext cx="121346" cy="265074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481054 w 481054"/>
              <a:gd name="connsiteY0" fmla="*/ 290855 h 290855"/>
              <a:gd name="connsiteX1" fmla="*/ 345440 w 481054"/>
              <a:gd name="connsiteY1" fmla="*/ 0 h 290855"/>
              <a:gd name="connsiteX2" fmla="*/ 0 w 481054"/>
              <a:gd name="connsiteY2" fmla="*/ 0 h 290855"/>
              <a:gd name="connsiteX0" fmla="*/ 435573 w 435573"/>
              <a:gd name="connsiteY0" fmla="*/ 192310 h 192310"/>
              <a:gd name="connsiteX1" fmla="*/ 345440 w 435573"/>
              <a:gd name="connsiteY1" fmla="*/ 0 h 192310"/>
              <a:gd name="connsiteX2" fmla="*/ 0 w 435573"/>
              <a:gd name="connsiteY2" fmla="*/ 0 h 192310"/>
              <a:gd name="connsiteX0" fmla="*/ 438683 w 438683"/>
              <a:gd name="connsiteY0" fmla="*/ 199747 h 199747"/>
              <a:gd name="connsiteX1" fmla="*/ 345440 w 438683"/>
              <a:gd name="connsiteY1" fmla="*/ 0 h 199747"/>
              <a:gd name="connsiteX2" fmla="*/ 0 w 438683"/>
              <a:gd name="connsiteY2" fmla="*/ 0 h 199747"/>
              <a:gd name="connsiteX0" fmla="*/ 482551 w 482551"/>
              <a:gd name="connsiteY0" fmla="*/ 226698 h 226698"/>
              <a:gd name="connsiteX1" fmla="*/ 345440 w 482551"/>
              <a:gd name="connsiteY1" fmla="*/ 0 h 226698"/>
              <a:gd name="connsiteX2" fmla="*/ 0 w 482551"/>
              <a:gd name="connsiteY2" fmla="*/ 0 h 22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551" h="226698">
                <a:moveTo>
                  <a:pt x="482551" y="226698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5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6448" y="3257341"/>
            <a:ext cx="2429648" cy="1104918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700" b="1" dirty="0" smtClean="0">
                <a:latin typeface="Source Sans Pro" charset="0"/>
                <a:ea typeface="Source Sans Pro" charset="0"/>
                <a:cs typeface="Source Sans Pro" charset="0"/>
              </a:rPr>
              <a:t>6,1</a:t>
            </a:r>
          </a:p>
          <a:p>
            <a:pPr algn="ctr">
              <a:lnSpc>
                <a:spcPct val="120000"/>
              </a:lnSpc>
            </a:pPr>
            <a:r>
              <a:rPr lang="ru-RU" sz="2700" b="1" dirty="0" smtClean="0">
                <a:latin typeface="Source Sans Pro" charset="0"/>
                <a:ea typeface="Source Sans Pro" charset="0"/>
                <a:cs typeface="Source Sans Pro" charset="0"/>
              </a:rPr>
              <a:t>млрд рублей</a:t>
            </a:r>
            <a:endParaRPr lang="en-US" sz="27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graphicFrame>
        <p:nvGraphicFramePr>
          <p:cNvPr id="34" name="Chart Placehold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890595"/>
              </p:ext>
            </p:extLst>
          </p:nvPr>
        </p:nvGraphicFramePr>
        <p:xfrm>
          <a:off x="1680581" y="2563213"/>
          <a:ext cx="3224300" cy="289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Freeform 7"/>
          <p:cNvSpPr/>
          <p:nvPr/>
        </p:nvSpPr>
        <p:spPr>
          <a:xfrm rot="6300000" flipH="1" flipV="1">
            <a:off x="1680581" y="4439718"/>
            <a:ext cx="384852" cy="174784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25915 w 525915"/>
              <a:gd name="connsiteY0" fmla="*/ 265258 h 265258"/>
              <a:gd name="connsiteX1" fmla="*/ 345440 w 525915"/>
              <a:gd name="connsiteY1" fmla="*/ 0 h 265258"/>
              <a:gd name="connsiteX2" fmla="*/ 0 w 525915"/>
              <a:gd name="connsiteY2" fmla="*/ 0 h 26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915" h="265258">
                <a:moveTo>
                  <a:pt x="525915" y="265258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36" name="Rectangle 8"/>
          <p:cNvSpPr/>
          <p:nvPr/>
        </p:nvSpPr>
        <p:spPr>
          <a:xfrm>
            <a:off x="3467237" y="2003533"/>
            <a:ext cx="900420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3,0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Другие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49" name="Rectangle 9"/>
          <p:cNvSpPr/>
          <p:nvPr/>
        </p:nvSpPr>
        <p:spPr>
          <a:xfrm>
            <a:off x="306810" y="2034361"/>
            <a:ext cx="1870785" cy="680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8,1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 algn="r"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Общегосударственные вопросы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50" name="Rectangle 10"/>
          <p:cNvSpPr/>
          <p:nvPr/>
        </p:nvSpPr>
        <p:spPr>
          <a:xfrm>
            <a:off x="797371" y="3096719"/>
            <a:ext cx="635128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7,9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 algn="r"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ЖКХ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51" name="Rectangle 11"/>
          <p:cNvSpPr/>
          <p:nvPr/>
        </p:nvSpPr>
        <p:spPr>
          <a:xfrm>
            <a:off x="803824" y="4753035"/>
            <a:ext cx="1753514" cy="680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14,7</a:t>
            </a:r>
            <a:r>
              <a:rPr lang="en-US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Национальная экономика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52" name="Rectangle 12"/>
          <p:cNvSpPr/>
          <p:nvPr/>
        </p:nvSpPr>
        <p:spPr>
          <a:xfrm>
            <a:off x="4452386" y="4453347"/>
            <a:ext cx="1536111" cy="49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Source Sans Pro" charset="0"/>
                <a:ea typeface="Source Sans Pro Black" charset="0"/>
                <a:cs typeface="Source Sans Pro Black" charset="0"/>
              </a:rPr>
              <a:t>66,3%</a:t>
            </a:r>
            <a:endParaRPr lang="en-US" sz="1400" dirty="0">
              <a:latin typeface="Source Sans Pro" charset="0"/>
              <a:ea typeface="Source Sans Pro Black" charset="0"/>
              <a:cs typeface="Source Sans Pro Black" charset="0"/>
            </a:endParaRPr>
          </a:p>
          <a:p>
            <a:pPr>
              <a:lnSpc>
                <a:spcPct val="85000"/>
              </a:lnSpc>
            </a:pPr>
            <a:r>
              <a:rPr lang="ru-RU" sz="1400" dirty="0" smtClean="0">
                <a:latin typeface="Source Sans Pro" charset="0"/>
              </a:rPr>
              <a:t>Социальная сфера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53" name="Freeform 13"/>
          <p:cNvSpPr/>
          <p:nvPr/>
        </p:nvSpPr>
        <p:spPr>
          <a:xfrm rot="13288952" flipV="1">
            <a:off x="1596165" y="3091254"/>
            <a:ext cx="472956" cy="353068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3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cxnSp>
        <p:nvCxnSpPr>
          <p:cNvPr id="54" name="Straight Connector 14"/>
          <p:cNvCxnSpPr/>
          <p:nvPr/>
        </p:nvCxnSpPr>
        <p:spPr>
          <a:xfrm flipH="1" flipV="1">
            <a:off x="2344123" y="2437971"/>
            <a:ext cx="256562" cy="307186"/>
          </a:xfrm>
          <a:prstGeom prst="line">
            <a:avLst/>
          </a:prstGeom>
          <a:noFill/>
          <a:ln w="3175">
            <a:solidFill>
              <a:schemeClr val="accent4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Freeform 15"/>
          <p:cNvSpPr/>
          <p:nvPr/>
        </p:nvSpPr>
        <p:spPr>
          <a:xfrm rot="4933540" flipH="1">
            <a:off x="4522968" y="3861350"/>
            <a:ext cx="598150" cy="372245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626054 w 626054"/>
              <a:gd name="connsiteY0" fmla="*/ 265258 h 265258"/>
              <a:gd name="connsiteX1" fmla="*/ 345440 w 626054"/>
              <a:gd name="connsiteY1" fmla="*/ 0 h 265258"/>
              <a:gd name="connsiteX2" fmla="*/ 0 w 626054"/>
              <a:gd name="connsiteY2" fmla="*/ 0 h 265258"/>
              <a:gd name="connsiteX0" fmla="*/ 626054 w 626054"/>
              <a:gd name="connsiteY0" fmla="*/ 278439 h 278439"/>
              <a:gd name="connsiteX1" fmla="*/ 345440 w 626054"/>
              <a:gd name="connsiteY1" fmla="*/ 0 h 278439"/>
              <a:gd name="connsiteX2" fmla="*/ 0 w 626054"/>
              <a:gd name="connsiteY2" fmla="*/ 0 h 278439"/>
              <a:gd name="connsiteX0" fmla="*/ 548910 w 548910"/>
              <a:gd name="connsiteY0" fmla="*/ 304800 h 304800"/>
              <a:gd name="connsiteX1" fmla="*/ 345440 w 548910"/>
              <a:gd name="connsiteY1" fmla="*/ 0 h 304800"/>
              <a:gd name="connsiteX2" fmla="*/ 0 w 54891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910" h="304800">
                <a:moveTo>
                  <a:pt x="548910" y="304800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1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56" name="Freeform 16"/>
          <p:cNvSpPr/>
          <p:nvPr/>
        </p:nvSpPr>
        <p:spPr>
          <a:xfrm flipH="1">
            <a:off x="3137413" y="2298140"/>
            <a:ext cx="121346" cy="265074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481054 w 481054"/>
              <a:gd name="connsiteY0" fmla="*/ 290855 h 290855"/>
              <a:gd name="connsiteX1" fmla="*/ 345440 w 481054"/>
              <a:gd name="connsiteY1" fmla="*/ 0 h 290855"/>
              <a:gd name="connsiteX2" fmla="*/ 0 w 481054"/>
              <a:gd name="connsiteY2" fmla="*/ 0 h 290855"/>
              <a:gd name="connsiteX0" fmla="*/ 435573 w 435573"/>
              <a:gd name="connsiteY0" fmla="*/ 192310 h 192310"/>
              <a:gd name="connsiteX1" fmla="*/ 345440 w 435573"/>
              <a:gd name="connsiteY1" fmla="*/ 0 h 192310"/>
              <a:gd name="connsiteX2" fmla="*/ 0 w 435573"/>
              <a:gd name="connsiteY2" fmla="*/ 0 h 192310"/>
              <a:gd name="connsiteX0" fmla="*/ 438683 w 438683"/>
              <a:gd name="connsiteY0" fmla="*/ 199747 h 199747"/>
              <a:gd name="connsiteX1" fmla="*/ 345440 w 438683"/>
              <a:gd name="connsiteY1" fmla="*/ 0 h 199747"/>
              <a:gd name="connsiteX2" fmla="*/ 0 w 438683"/>
              <a:gd name="connsiteY2" fmla="*/ 0 h 199747"/>
              <a:gd name="connsiteX0" fmla="*/ 482551 w 482551"/>
              <a:gd name="connsiteY0" fmla="*/ 226698 h 226698"/>
              <a:gd name="connsiteX1" fmla="*/ 345440 w 482551"/>
              <a:gd name="connsiteY1" fmla="*/ 0 h 226698"/>
              <a:gd name="connsiteX2" fmla="*/ 0 w 482551"/>
              <a:gd name="connsiteY2" fmla="*/ 0 h 22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551" h="226698">
                <a:moveTo>
                  <a:pt x="482551" y="226698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5"/>
            </a:solidFill>
            <a:headEnd type="oval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charset="0"/>
            </a:endParaRPr>
          </a:p>
        </p:txBody>
      </p:sp>
      <p:sp>
        <p:nvSpPr>
          <p:cNvPr id="57" name="Rectangle 17"/>
          <p:cNvSpPr/>
          <p:nvPr/>
        </p:nvSpPr>
        <p:spPr>
          <a:xfrm>
            <a:off x="2073215" y="3254241"/>
            <a:ext cx="2429648" cy="1104918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700" b="1" dirty="0" smtClean="0">
                <a:latin typeface="Source Sans Pro" charset="0"/>
                <a:ea typeface="Source Sans Pro" charset="0"/>
                <a:cs typeface="Source Sans Pro" charset="0"/>
              </a:rPr>
              <a:t>5,8</a:t>
            </a:r>
          </a:p>
          <a:p>
            <a:pPr algn="ctr">
              <a:lnSpc>
                <a:spcPct val="120000"/>
              </a:lnSpc>
            </a:pPr>
            <a:r>
              <a:rPr lang="ru-RU" sz="2700" b="1" dirty="0" smtClean="0">
                <a:latin typeface="Source Sans Pro" charset="0"/>
                <a:ea typeface="Source Sans Pro" charset="0"/>
                <a:cs typeface="Source Sans Pro" charset="0"/>
              </a:rPr>
              <a:t>млрд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0883" y="4472074"/>
            <a:ext cx="1176925" cy="436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Source Sans Pro" charset="0"/>
                <a:ea typeface="Source Sans Pro" charset="0"/>
                <a:cs typeface="Source Sans Pro" charset="0"/>
              </a:rPr>
              <a:t>2016 год</a:t>
            </a:r>
            <a:endParaRPr lang="en-US" sz="20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14375" y="4481043"/>
            <a:ext cx="1176925" cy="436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Source Sans Pro" charset="0"/>
                <a:ea typeface="Source Sans Pro" charset="0"/>
                <a:cs typeface="Source Sans Pro" charset="0"/>
              </a:rPr>
              <a:t>2017 </a:t>
            </a:r>
            <a:r>
              <a:rPr lang="ru-RU" sz="2000" b="1" dirty="0">
                <a:latin typeface="Source Sans Pro" charset="0"/>
                <a:ea typeface="Source Sans Pro" charset="0"/>
                <a:cs typeface="Source Sans Pro" charset="0"/>
              </a:rPr>
              <a:t>год</a:t>
            </a:r>
            <a:endParaRPr lang="en-US" sz="20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250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9233943" y="0"/>
            <a:ext cx="2958057" cy="7258050"/>
            <a:chOff x="9233943" y="0"/>
            <a:chExt cx="2958057" cy="7258050"/>
          </a:xfrm>
        </p:grpSpPr>
        <p:sp>
          <p:nvSpPr>
            <p:cNvPr id="33" name="Rectangle 32"/>
            <p:cNvSpPr/>
            <p:nvPr/>
          </p:nvSpPr>
          <p:spPr>
            <a:xfrm>
              <a:off x="9233944" y="1478280"/>
              <a:ext cx="2623093" cy="27736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1143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Source Sans Pro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083655" y="0"/>
              <a:ext cx="2108345" cy="72580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35" name="Rectangle 5"/>
            <p:cNvSpPr/>
            <p:nvPr/>
          </p:nvSpPr>
          <p:spPr>
            <a:xfrm>
              <a:off x="9233943" y="2482224"/>
              <a:ext cx="2958057" cy="4775826"/>
            </a:xfrm>
            <a:custGeom>
              <a:avLst/>
              <a:gdLst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63515 w 2271010"/>
                <a:gd name="connsiteY2" fmla="*/ 1064303 h 4249712"/>
                <a:gd name="connsiteX3" fmla="*/ 2271010 w 2271010"/>
                <a:gd name="connsiteY3" fmla="*/ 4249712 h 4249712"/>
                <a:gd name="connsiteX4" fmla="*/ 0 w 2271010"/>
                <a:gd name="connsiteY4" fmla="*/ 4249712 h 4249712"/>
                <a:gd name="connsiteX5" fmla="*/ 0 w 2271010"/>
                <a:gd name="connsiteY5" fmla="*/ 0 h 4249712"/>
                <a:gd name="connsiteX0" fmla="*/ 0 w 2271010"/>
                <a:gd name="connsiteY0" fmla="*/ 0 h 4249712"/>
                <a:gd name="connsiteX1" fmla="*/ 2263515 w 2271010"/>
                <a:gd name="connsiteY1" fmla="*/ 1064303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4249712">
                  <a:moveTo>
                    <a:pt x="0" y="0"/>
                  </a:moveTo>
                  <a:lnTo>
                    <a:pt x="2263515" y="1064303"/>
                  </a:lnTo>
                  <a:cubicBezTo>
                    <a:pt x="2266013" y="2126106"/>
                    <a:pt x="2268512" y="3187909"/>
                    <a:pt x="2271010" y="4249712"/>
                  </a:cubicBezTo>
                  <a:lnTo>
                    <a:pt x="0" y="424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28087" y="3761042"/>
              <a:ext cx="2096432" cy="3213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5"/>
                  </a:solidFill>
                  <a:latin typeface="Source Sans Pro" charset="0"/>
                </a:rPr>
                <a:t>Спортивный зал школы № 43</a:t>
              </a:r>
            </a:p>
            <a:p>
              <a:pPr algn="ctr"/>
              <a:endParaRPr lang="en-US" sz="2000" b="1" dirty="0" smtClean="0">
                <a:solidFill>
                  <a:schemeClr val="accent5"/>
                </a:solidFill>
                <a:latin typeface="Source Sans Pro" charset="0"/>
              </a:endParaRP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Source Sans Pro" charset="0"/>
                </a:rPr>
                <a:t>Площадь более </a:t>
              </a:r>
              <a:r>
                <a:rPr lang="ru-RU" sz="1600" dirty="0" smtClean="0">
                  <a:latin typeface="Source Sans Pro" charset="0"/>
                </a:rPr>
                <a:t>535 м</a:t>
              </a:r>
              <a:r>
                <a:rPr lang="ru-RU" sz="1600" baseline="30000" dirty="0" smtClean="0">
                  <a:latin typeface="Source Sans Pro" charset="0"/>
                </a:rPr>
                <a:t>2</a:t>
              </a:r>
              <a:r>
                <a:rPr lang="ru-RU" sz="1600" dirty="0">
                  <a:latin typeface="Source Sans Pro" charset="0"/>
                </a:rPr>
                <a:t>.</a:t>
              </a:r>
              <a:endParaRPr lang="ru-RU" sz="1600" baseline="30000" dirty="0" smtClean="0">
                <a:latin typeface="Source Sans Pro" charset="0"/>
              </a:endParaRP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Source Sans Pro" charset="0"/>
                </a:rPr>
                <a:t>В рамках договора с фондом «Спешите творить Добро»  получено </a:t>
              </a:r>
              <a:r>
                <a:rPr lang="ru-RU" sz="1400" dirty="0" smtClean="0">
                  <a:latin typeface="Source Sans Pro" charset="0"/>
                </a:rPr>
                <a:t>26 млн </a:t>
              </a:r>
              <a:r>
                <a:rPr lang="ru-RU" sz="1200" dirty="0" smtClean="0">
                  <a:latin typeface="Source Sans Pro" charset="0"/>
                </a:rPr>
                <a:t>рублей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Source Sans Pro" charset="0"/>
                </a:rPr>
                <a:t>Ввод планируется в начале учебного года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endParaRPr lang="en-US" sz="1200" dirty="0" smtClean="0">
                <a:latin typeface="Source Sans Pro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21" y="2392"/>
            <a:ext cx="2487918" cy="2457306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48" name="Group 47"/>
          <p:cNvGrpSpPr/>
          <p:nvPr/>
        </p:nvGrpSpPr>
        <p:grpSpPr>
          <a:xfrm>
            <a:off x="6924788" y="0"/>
            <a:ext cx="3031623" cy="7258050"/>
            <a:chOff x="6924788" y="0"/>
            <a:chExt cx="3031623" cy="7258050"/>
          </a:xfrm>
        </p:grpSpPr>
        <p:sp>
          <p:nvSpPr>
            <p:cNvPr id="29" name="Rectangle 28"/>
            <p:cNvSpPr/>
            <p:nvPr/>
          </p:nvSpPr>
          <p:spPr>
            <a:xfrm>
              <a:off x="6924790" y="1478280"/>
              <a:ext cx="2308484" cy="27736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1143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Source Sans Pro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50163" y="0"/>
              <a:ext cx="2206248" cy="72580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31" name="Rectangle 5"/>
            <p:cNvSpPr/>
            <p:nvPr/>
          </p:nvSpPr>
          <p:spPr>
            <a:xfrm>
              <a:off x="6924788" y="2482225"/>
              <a:ext cx="2933720" cy="4775825"/>
            </a:xfrm>
            <a:custGeom>
              <a:avLst/>
              <a:gdLst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63515 w 2271010"/>
                <a:gd name="connsiteY2" fmla="*/ 1064303 h 4249712"/>
                <a:gd name="connsiteX3" fmla="*/ 2271010 w 2271010"/>
                <a:gd name="connsiteY3" fmla="*/ 4249712 h 4249712"/>
                <a:gd name="connsiteX4" fmla="*/ 0 w 2271010"/>
                <a:gd name="connsiteY4" fmla="*/ 4249712 h 4249712"/>
                <a:gd name="connsiteX5" fmla="*/ 0 w 2271010"/>
                <a:gd name="connsiteY5" fmla="*/ 0 h 4249712"/>
                <a:gd name="connsiteX0" fmla="*/ 0 w 2271010"/>
                <a:gd name="connsiteY0" fmla="*/ 0 h 4249712"/>
                <a:gd name="connsiteX1" fmla="*/ 2263515 w 2271010"/>
                <a:gd name="connsiteY1" fmla="*/ 1064303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4249712">
                  <a:moveTo>
                    <a:pt x="0" y="0"/>
                  </a:moveTo>
                  <a:lnTo>
                    <a:pt x="2263515" y="1064303"/>
                  </a:lnTo>
                  <a:cubicBezTo>
                    <a:pt x="2266013" y="2126106"/>
                    <a:pt x="2268512" y="3187909"/>
                    <a:pt x="2271010" y="4249712"/>
                  </a:cubicBezTo>
                  <a:lnTo>
                    <a:pt x="0" y="424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37989" y="3761042"/>
              <a:ext cx="2335564" cy="2406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4"/>
                  </a:solidFill>
                  <a:latin typeface="Source Sans Pro" charset="0"/>
                </a:rPr>
                <a:t>Спорткомплекс «Автокран»</a:t>
              </a:r>
            </a:p>
            <a:p>
              <a:pPr algn="ctr"/>
              <a:endParaRPr lang="ru-RU" b="1" dirty="0" smtClean="0">
                <a:solidFill>
                  <a:schemeClr val="accent4"/>
                </a:solidFill>
                <a:latin typeface="Source Sans Pro" charset="0"/>
              </a:endParaRPr>
            </a:p>
            <a:p>
              <a:pPr algn="ctr"/>
              <a:endParaRPr lang="en-US" b="1" dirty="0" smtClean="0">
                <a:solidFill>
                  <a:schemeClr val="accent4"/>
                </a:solidFill>
                <a:latin typeface="Source Sans Pro" charset="0"/>
              </a:endParaRP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Принят на баланс города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Тренируется </a:t>
              </a:r>
            </a:p>
            <a:p>
              <a:pPr algn="ctr">
                <a:lnSpc>
                  <a:spcPct val="140000"/>
                </a:lnSpc>
              </a:pPr>
              <a:r>
                <a:rPr lang="ru-RU" sz="1400" dirty="0" smtClean="0">
                  <a:latin typeface="Source Sans Pro" charset="0"/>
                </a:rPr>
                <a:t>700 человек</a:t>
              </a:r>
            </a:p>
            <a:p>
              <a:pPr algn="ctr">
                <a:lnSpc>
                  <a:spcPct val="140000"/>
                </a:lnSpc>
              </a:pPr>
              <a:r>
                <a:rPr lang="ru-RU" sz="1400" dirty="0" smtClean="0">
                  <a:latin typeface="Source Sans Pro" charset="0"/>
                </a:rPr>
                <a:t>(300 детей и подростков)</a:t>
              </a:r>
              <a:endParaRPr lang="en-US" sz="1400" dirty="0" smtClean="0">
                <a:latin typeface="Source Sans Pro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81" y="-10134"/>
            <a:ext cx="2615512" cy="2492359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49" name="Group 48"/>
          <p:cNvGrpSpPr/>
          <p:nvPr/>
        </p:nvGrpSpPr>
        <p:grpSpPr>
          <a:xfrm>
            <a:off x="4616971" y="0"/>
            <a:ext cx="2951725" cy="7258050"/>
            <a:chOff x="4616971" y="0"/>
            <a:chExt cx="2951725" cy="7258050"/>
          </a:xfrm>
        </p:grpSpPr>
        <p:sp>
          <p:nvSpPr>
            <p:cNvPr id="25" name="Rectangle 24"/>
            <p:cNvSpPr/>
            <p:nvPr/>
          </p:nvSpPr>
          <p:spPr>
            <a:xfrm>
              <a:off x="4616973" y="1478280"/>
              <a:ext cx="2308484" cy="2773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143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Source Sans Pro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1418" y="0"/>
              <a:ext cx="2147278" cy="72580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6971" y="2489638"/>
              <a:ext cx="2833163" cy="4768412"/>
            </a:xfrm>
            <a:custGeom>
              <a:avLst/>
              <a:gdLst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63515 w 2271010"/>
                <a:gd name="connsiteY2" fmla="*/ 1064303 h 4249712"/>
                <a:gd name="connsiteX3" fmla="*/ 2271010 w 2271010"/>
                <a:gd name="connsiteY3" fmla="*/ 4249712 h 4249712"/>
                <a:gd name="connsiteX4" fmla="*/ 0 w 2271010"/>
                <a:gd name="connsiteY4" fmla="*/ 4249712 h 4249712"/>
                <a:gd name="connsiteX5" fmla="*/ 0 w 2271010"/>
                <a:gd name="connsiteY5" fmla="*/ 0 h 4249712"/>
                <a:gd name="connsiteX0" fmla="*/ 0 w 2271010"/>
                <a:gd name="connsiteY0" fmla="*/ 0 h 4249712"/>
                <a:gd name="connsiteX1" fmla="*/ 2263515 w 2271010"/>
                <a:gd name="connsiteY1" fmla="*/ 1064303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4249712">
                  <a:moveTo>
                    <a:pt x="0" y="0"/>
                  </a:moveTo>
                  <a:lnTo>
                    <a:pt x="2263515" y="1064303"/>
                  </a:lnTo>
                  <a:cubicBezTo>
                    <a:pt x="2266013" y="2126106"/>
                    <a:pt x="2268512" y="3187909"/>
                    <a:pt x="2271010" y="4249712"/>
                  </a:cubicBezTo>
                  <a:lnTo>
                    <a:pt x="0" y="424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41285" y="3718745"/>
              <a:ext cx="2536926" cy="2948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3"/>
                  </a:solidFill>
                  <a:latin typeface="Source Sans Pro" charset="0"/>
                </a:rPr>
                <a:t>Детский технопарк</a:t>
              </a:r>
            </a:p>
            <a:p>
              <a:pPr algn="ctr"/>
              <a:r>
                <a:rPr lang="ru-RU" sz="2000" b="1" dirty="0" smtClean="0">
                  <a:solidFill>
                    <a:schemeClr val="accent3"/>
                  </a:solidFill>
                  <a:latin typeface="Source Sans Pro" charset="0"/>
                </a:rPr>
                <a:t>«</a:t>
              </a:r>
              <a:r>
                <a:rPr lang="ru-RU" sz="2000" b="1" dirty="0" err="1" smtClean="0">
                  <a:solidFill>
                    <a:schemeClr val="accent3"/>
                  </a:solidFill>
                  <a:latin typeface="Source Sans Pro" charset="0"/>
                </a:rPr>
                <a:t>Кванториум</a:t>
              </a:r>
              <a:r>
                <a:rPr lang="ru-RU" sz="2000" b="1" dirty="0" smtClean="0">
                  <a:solidFill>
                    <a:schemeClr val="accent3"/>
                  </a:solidFill>
                  <a:latin typeface="Source Sans Pro" charset="0"/>
                </a:rPr>
                <a:t>»</a:t>
              </a:r>
              <a:endParaRPr lang="en-US" sz="2000" b="1" dirty="0" smtClean="0">
                <a:solidFill>
                  <a:schemeClr val="accent3"/>
                </a:solidFill>
                <a:latin typeface="Source Sans Pro" charset="0"/>
              </a:endParaRPr>
            </a:p>
            <a:p>
              <a:pPr algn="ctr">
                <a:lnSpc>
                  <a:spcPct val="140000"/>
                </a:lnSpc>
              </a:pPr>
              <a:endParaRPr lang="ru-RU" sz="1200" dirty="0">
                <a:latin typeface="Source Sans Pro" charset="0"/>
              </a:endParaRP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Source Sans Pro" charset="0"/>
                </a:rPr>
                <a:t>60 млн </a:t>
              </a:r>
              <a:r>
                <a:rPr lang="ru-RU" sz="1200" dirty="0" smtClean="0">
                  <a:latin typeface="Source Sans Pro" charset="0"/>
                </a:rPr>
                <a:t>рублей из городского бюджета на ремонт помещения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Source Sans Pro" charset="0"/>
                </a:rPr>
                <a:t>83 млн </a:t>
              </a:r>
              <a:r>
                <a:rPr lang="ru-RU" sz="1200" dirty="0" smtClean="0">
                  <a:latin typeface="Source Sans Pro" charset="0"/>
                </a:rPr>
                <a:t>рублей из федерального бюджета на техническое оснащение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Source Sans Pro" charset="0"/>
                </a:rPr>
                <a:t>Открытие </a:t>
              </a:r>
              <a:r>
                <a:rPr lang="ru-RU" sz="1200" dirty="0" smtClean="0">
                  <a:latin typeface="Source Sans Pro" charset="0"/>
                </a:rPr>
                <a:t>в </a:t>
              </a:r>
              <a:r>
                <a:rPr lang="ru-RU" sz="1200" dirty="0">
                  <a:latin typeface="Source Sans Pro" charset="0"/>
                </a:rPr>
                <a:t>сентябре 2018 года</a:t>
              </a:r>
            </a:p>
            <a:p>
              <a:pPr algn="ctr">
                <a:lnSpc>
                  <a:spcPct val="140000"/>
                </a:lnSpc>
              </a:pPr>
              <a:endParaRPr lang="en-US" sz="1200" dirty="0" smtClean="0">
                <a:latin typeface="Source Sans Pro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25" y="-2720"/>
            <a:ext cx="2501886" cy="2484946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50" name="Group 49"/>
          <p:cNvGrpSpPr/>
          <p:nvPr/>
        </p:nvGrpSpPr>
        <p:grpSpPr>
          <a:xfrm>
            <a:off x="2308485" y="-117987"/>
            <a:ext cx="2905208" cy="7376037"/>
            <a:chOff x="2308485" y="-117987"/>
            <a:chExt cx="2905208" cy="7376037"/>
          </a:xfrm>
        </p:grpSpPr>
        <p:sp>
          <p:nvSpPr>
            <p:cNvPr id="21" name="Rectangle 20"/>
            <p:cNvSpPr/>
            <p:nvPr/>
          </p:nvSpPr>
          <p:spPr>
            <a:xfrm>
              <a:off x="2308487" y="1478280"/>
              <a:ext cx="2308484" cy="27736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Source Sans Pro" charset="0"/>
              </a:endParaRPr>
            </a:p>
          </p:txBody>
        </p:sp>
        <p:sp>
          <p:nvSpPr>
            <p:cNvPr id="22" name="Rectangle 5"/>
            <p:cNvSpPr/>
            <p:nvPr/>
          </p:nvSpPr>
          <p:spPr>
            <a:xfrm>
              <a:off x="2317393" y="-117987"/>
              <a:ext cx="2752253" cy="3084685"/>
            </a:xfrm>
            <a:custGeom>
              <a:avLst/>
              <a:gdLst>
                <a:gd name="connsiteX0" fmla="*/ 0 w 2271010"/>
                <a:gd name="connsiteY0" fmla="*/ 0 h 2608289"/>
                <a:gd name="connsiteX1" fmla="*/ 2271010 w 2271010"/>
                <a:gd name="connsiteY1" fmla="*/ 0 h 2608289"/>
                <a:gd name="connsiteX2" fmla="*/ 2271010 w 2271010"/>
                <a:gd name="connsiteY2" fmla="*/ 2608289 h 2608289"/>
                <a:gd name="connsiteX3" fmla="*/ 0 w 2271010"/>
                <a:gd name="connsiteY3" fmla="*/ 2608289 h 2608289"/>
                <a:gd name="connsiteX4" fmla="*/ 0 w 2271010"/>
                <a:gd name="connsiteY4" fmla="*/ 0 h 2608289"/>
                <a:gd name="connsiteX0" fmla="*/ 0 w 2271010"/>
                <a:gd name="connsiteY0" fmla="*/ 0 h 2608289"/>
                <a:gd name="connsiteX1" fmla="*/ 2271010 w 2271010"/>
                <a:gd name="connsiteY1" fmla="*/ 0 h 2608289"/>
                <a:gd name="connsiteX2" fmla="*/ 2271010 w 2271010"/>
                <a:gd name="connsiteY2" fmla="*/ 2608289 h 2608289"/>
                <a:gd name="connsiteX3" fmla="*/ 0 w 2271010"/>
                <a:gd name="connsiteY3" fmla="*/ 2608289 h 2608289"/>
                <a:gd name="connsiteX4" fmla="*/ 0 w 2271010"/>
                <a:gd name="connsiteY4" fmla="*/ 1543988 h 2608289"/>
                <a:gd name="connsiteX5" fmla="*/ 0 w 2271010"/>
                <a:gd name="connsiteY5" fmla="*/ 0 h 2608289"/>
                <a:gd name="connsiteX0" fmla="*/ 0 w 2271010"/>
                <a:gd name="connsiteY0" fmla="*/ 0 h 2608289"/>
                <a:gd name="connsiteX1" fmla="*/ 2271010 w 2271010"/>
                <a:gd name="connsiteY1" fmla="*/ 0 h 2608289"/>
                <a:gd name="connsiteX2" fmla="*/ 2271010 w 2271010"/>
                <a:gd name="connsiteY2" fmla="*/ 2608289 h 2608289"/>
                <a:gd name="connsiteX3" fmla="*/ 0 w 2271010"/>
                <a:gd name="connsiteY3" fmla="*/ 1543988 h 2608289"/>
                <a:gd name="connsiteX4" fmla="*/ 0 w 2271010"/>
                <a:gd name="connsiteY4" fmla="*/ 0 h 260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2608289">
                  <a:moveTo>
                    <a:pt x="0" y="0"/>
                  </a:moveTo>
                  <a:lnTo>
                    <a:pt x="2271010" y="0"/>
                  </a:lnTo>
                  <a:lnTo>
                    <a:pt x="2271010" y="2608289"/>
                  </a:lnTo>
                  <a:lnTo>
                    <a:pt x="0" y="1543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rcRect/>
              <a:stretch>
                <a:fillRect l="14684" t="3741" r="-6244" b="15603"/>
              </a:stretch>
            </a:blip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112932" y="0"/>
              <a:ext cx="2027033" cy="72580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3" name="Rectangle 5"/>
            <p:cNvSpPr/>
            <p:nvPr/>
          </p:nvSpPr>
          <p:spPr>
            <a:xfrm>
              <a:off x="2308485" y="2492375"/>
              <a:ext cx="2752253" cy="4765675"/>
            </a:xfrm>
            <a:custGeom>
              <a:avLst/>
              <a:gdLst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63515 w 2271010"/>
                <a:gd name="connsiteY2" fmla="*/ 1064303 h 4249712"/>
                <a:gd name="connsiteX3" fmla="*/ 2271010 w 2271010"/>
                <a:gd name="connsiteY3" fmla="*/ 4249712 h 4249712"/>
                <a:gd name="connsiteX4" fmla="*/ 0 w 2271010"/>
                <a:gd name="connsiteY4" fmla="*/ 4249712 h 4249712"/>
                <a:gd name="connsiteX5" fmla="*/ 0 w 2271010"/>
                <a:gd name="connsiteY5" fmla="*/ 0 h 4249712"/>
                <a:gd name="connsiteX0" fmla="*/ 0 w 2271010"/>
                <a:gd name="connsiteY0" fmla="*/ 0 h 4249712"/>
                <a:gd name="connsiteX1" fmla="*/ 2263515 w 2271010"/>
                <a:gd name="connsiteY1" fmla="*/ 1064303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4249712">
                  <a:moveTo>
                    <a:pt x="0" y="0"/>
                  </a:moveTo>
                  <a:lnTo>
                    <a:pt x="2263515" y="1064303"/>
                  </a:lnTo>
                  <a:cubicBezTo>
                    <a:pt x="2266013" y="2126106"/>
                    <a:pt x="2268512" y="3187909"/>
                    <a:pt x="2271010" y="4249712"/>
                  </a:cubicBezTo>
                  <a:lnTo>
                    <a:pt x="0" y="424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659784" y="3556759"/>
              <a:ext cx="255390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400" b="1" dirty="0" smtClean="0">
                  <a:solidFill>
                    <a:schemeClr val="accent2"/>
                  </a:solidFill>
                  <a:latin typeface="Source Sans Pro" charset="0"/>
                </a:rPr>
                <a:t>Планетарий</a:t>
              </a:r>
            </a:p>
            <a:p>
              <a:pPr algn="ctr">
                <a:lnSpc>
                  <a:spcPct val="140000"/>
                </a:lnSpc>
              </a:pPr>
              <a:endParaRPr lang="en-US" sz="1200" b="1" dirty="0" smtClean="0">
                <a:solidFill>
                  <a:schemeClr val="accent2"/>
                </a:solidFill>
                <a:latin typeface="Source Sans Pro" charset="0"/>
              </a:endParaRP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Открылся </a:t>
              </a:r>
            </a:p>
            <a:p>
              <a:pPr algn="ctr">
                <a:lnSpc>
                  <a:spcPct val="140000"/>
                </a:lnSpc>
              </a:pPr>
              <a:r>
                <a:rPr lang="ru-RU" sz="1400" dirty="0" smtClean="0">
                  <a:latin typeface="Source Sans Pro" charset="0"/>
                </a:rPr>
                <a:t>в январе 2017 года. 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На оборудование выделено</a:t>
              </a:r>
            </a:p>
            <a:p>
              <a:pPr algn="ctr">
                <a:lnSpc>
                  <a:spcPct val="140000"/>
                </a:lnSpc>
              </a:pPr>
              <a:r>
                <a:rPr lang="ru-RU" sz="1400" dirty="0">
                  <a:latin typeface="Source Sans Pro" charset="0"/>
                </a:rPr>
                <a:t> </a:t>
              </a:r>
              <a:r>
                <a:rPr lang="ru-RU" sz="1400" dirty="0" smtClean="0">
                  <a:latin typeface="Source Sans Pro" charset="0"/>
                </a:rPr>
                <a:t>    1,5 млн рублей.</a:t>
              </a:r>
            </a:p>
            <a:p>
              <a:pPr marL="171450" indent="-1714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Посетило более 7 тыс. детей и взрослых.</a:t>
              </a:r>
              <a:endParaRPr lang="en-US" sz="1400" dirty="0" smtClean="0">
                <a:latin typeface="Source Sans Pro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85" y="-1"/>
            <a:ext cx="2775316" cy="2489640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51" name="Group 50"/>
          <p:cNvGrpSpPr/>
          <p:nvPr/>
        </p:nvGrpSpPr>
        <p:grpSpPr>
          <a:xfrm>
            <a:off x="1" y="0"/>
            <a:ext cx="2912790" cy="7258050"/>
            <a:chOff x="1" y="0"/>
            <a:chExt cx="2912790" cy="7258050"/>
          </a:xfrm>
        </p:grpSpPr>
        <p:sp>
          <p:nvSpPr>
            <p:cNvPr id="4" name="Rectangle 3"/>
            <p:cNvSpPr/>
            <p:nvPr/>
          </p:nvSpPr>
          <p:spPr>
            <a:xfrm>
              <a:off x="1" y="1478280"/>
              <a:ext cx="2308484" cy="2773680"/>
            </a:xfrm>
            <a:prstGeom prst="rect">
              <a:avLst/>
            </a:prstGeom>
            <a:ln>
              <a:noFill/>
            </a:ln>
            <a:effectLst>
              <a:outerShdw blurRad="1143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4446" y="0"/>
              <a:ext cx="2108345" cy="72580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7" name="Rectangle 5"/>
            <p:cNvSpPr/>
            <p:nvPr/>
          </p:nvSpPr>
          <p:spPr>
            <a:xfrm>
              <a:off x="10752" y="2489638"/>
              <a:ext cx="2752253" cy="4768412"/>
            </a:xfrm>
            <a:custGeom>
              <a:avLst/>
              <a:gdLst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  <a:gd name="connsiteX0" fmla="*/ 0 w 2271010"/>
                <a:gd name="connsiteY0" fmla="*/ 0 h 4249712"/>
                <a:gd name="connsiteX1" fmla="*/ 2271010 w 2271010"/>
                <a:gd name="connsiteY1" fmla="*/ 0 h 4249712"/>
                <a:gd name="connsiteX2" fmla="*/ 2263515 w 2271010"/>
                <a:gd name="connsiteY2" fmla="*/ 1064303 h 4249712"/>
                <a:gd name="connsiteX3" fmla="*/ 2271010 w 2271010"/>
                <a:gd name="connsiteY3" fmla="*/ 4249712 h 4249712"/>
                <a:gd name="connsiteX4" fmla="*/ 0 w 2271010"/>
                <a:gd name="connsiteY4" fmla="*/ 4249712 h 4249712"/>
                <a:gd name="connsiteX5" fmla="*/ 0 w 2271010"/>
                <a:gd name="connsiteY5" fmla="*/ 0 h 4249712"/>
                <a:gd name="connsiteX0" fmla="*/ 0 w 2271010"/>
                <a:gd name="connsiteY0" fmla="*/ 0 h 4249712"/>
                <a:gd name="connsiteX1" fmla="*/ 2263515 w 2271010"/>
                <a:gd name="connsiteY1" fmla="*/ 1064303 h 4249712"/>
                <a:gd name="connsiteX2" fmla="*/ 2271010 w 2271010"/>
                <a:gd name="connsiteY2" fmla="*/ 4249712 h 4249712"/>
                <a:gd name="connsiteX3" fmla="*/ 0 w 2271010"/>
                <a:gd name="connsiteY3" fmla="*/ 4249712 h 4249712"/>
                <a:gd name="connsiteX4" fmla="*/ 0 w 2271010"/>
                <a:gd name="connsiteY4" fmla="*/ 0 h 424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010" h="4249712">
                  <a:moveTo>
                    <a:pt x="0" y="0"/>
                  </a:moveTo>
                  <a:lnTo>
                    <a:pt x="2263515" y="1064303"/>
                  </a:lnTo>
                  <a:cubicBezTo>
                    <a:pt x="2266013" y="2126106"/>
                    <a:pt x="2268512" y="3187909"/>
                    <a:pt x="2271010" y="4249712"/>
                  </a:cubicBezTo>
                  <a:lnTo>
                    <a:pt x="0" y="424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081" y="3559495"/>
              <a:ext cx="2752923" cy="3053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/>
                  </a:solidFill>
                  <a:latin typeface="Source Sans Pro" charset="0"/>
                </a:rPr>
                <a:t>Дошкольные образовательные учреждения</a:t>
              </a:r>
            </a:p>
            <a:p>
              <a:pPr algn="ctr"/>
              <a:endParaRPr lang="ru-RU" b="1" dirty="0" smtClean="0">
                <a:solidFill>
                  <a:schemeClr val="accent1"/>
                </a:solidFill>
                <a:latin typeface="Source Sans Pro" charset="0"/>
              </a:endParaRPr>
            </a:p>
            <a:p>
              <a:pPr marL="285750" indent="-2857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Создано </a:t>
              </a:r>
              <a:r>
                <a:rPr lang="ru-RU" dirty="0" smtClean="0">
                  <a:latin typeface="Source Sans Pro" charset="0"/>
                </a:rPr>
                <a:t>140</a:t>
              </a:r>
              <a:r>
                <a:rPr lang="ru-RU" sz="1400" dirty="0" smtClean="0">
                  <a:latin typeface="Source Sans Pro" charset="0"/>
                </a:rPr>
                <a:t> мест:</a:t>
              </a:r>
            </a:p>
            <a:p>
              <a:pPr marL="285750" indent="-285750" algn="ctr">
                <a:lnSpc>
                  <a:spcPct val="140000"/>
                </a:lnSpc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latin typeface="Source Sans Pro" charset="0"/>
                </a:rPr>
                <a:t>80 мест в детском саду № 22</a:t>
              </a:r>
            </a:p>
            <a:p>
              <a:pPr marL="285750" indent="-285750" algn="ctr">
                <a:lnSpc>
                  <a:spcPct val="140000"/>
                </a:lnSpc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latin typeface="Source Sans Pro" charset="0"/>
                </a:rPr>
                <a:t>60 мест в частных садах</a:t>
              </a:r>
            </a:p>
            <a:p>
              <a:pPr algn="ctr">
                <a:lnSpc>
                  <a:spcPct val="140000"/>
                </a:lnSpc>
              </a:pPr>
              <a:endParaRPr lang="ru-RU" sz="1200" dirty="0">
                <a:latin typeface="Source Sans Pro" charset="0"/>
              </a:endParaRPr>
            </a:p>
            <a:p>
              <a:pPr marL="285750" indent="-285750" algn="ctr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Source Sans Pro" charset="0"/>
                </a:rPr>
                <a:t>Начато строительство детского сада на 270 мест</a:t>
              </a:r>
              <a:endParaRPr lang="en-US" sz="1400" dirty="0" smtClean="0">
                <a:latin typeface="Source Sans Pro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7" y="2767"/>
            <a:ext cx="2596072" cy="2486871"/>
          </a:xfrm>
          <a:prstGeom prst="rect">
            <a:avLst/>
          </a:prstGeom>
          <a:effectLst>
            <a:outerShdw blurRad="101600" sx="102000" sy="102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4"/>
          <p:cNvGrpSpPr>
            <a:grpSpLocks noChangeAspect="1"/>
          </p:cNvGrpSpPr>
          <p:nvPr/>
        </p:nvGrpSpPr>
        <p:grpSpPr bwMode="auto">
          <a:xfrm rot="1648225">
            <a:off x="10332942" y="3298509"/>
            <a:ext cx="1875024" cy="2300892"/>
            <a:chOff x="2751" y="823"/>
            <a:chExt cx="2175" cy="2669"/>
          </a:xfrm>
        </p:grpSpPr>
        <p:sp>
          <p:nvSpPr>
            <p:cNvPr id="45" name="Freeform 273"/>
            <p:cNvSpPr>
              <a:spLocks/>
            </p:cNvSpPr>
            <p:nvPr/>
          </p:nvSpPr>
          <p:spPr bwMode="auto">
            <a:xfrm>
              <a:off x="3194" y="2595"/>
              <a:ext cx="1289" cy="897"/>
            </a:xfrm>
            <a:custGeom>
              <a:avLst/>
              <a:gdLst>
                <a:gd name="T0" fmla="*/ 1289 w 1289"/>
                <a:gd name="T1" fmla="*/ 0 h 897"/>
                <a:gd name="T2" fmla="*/ 645 w 1289"/>
                <a:gd name="T3" fmla="*/ 897 h 897"/>
                <a:gd name="T4" fmla="*/ 0 w 1289"/>
                <a:gd name="T5" fmla="*/ 0 h 897"/>
                <a:gd name="T6" fmla="*/ 1289 w 1289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897">
                  <a:moveTo>
                    <a:pt x="1289" y="0"/>
                  </a:moveTo>
                  <a:lnTo>
                    <a:pt x="645" y="897"/>
                  </a:lnTo>
                  <a:lnTo>
                    <a:pt x="0" y="0"/>
                  </a:lnTo>
                  <a:lnTo>
                    <a:pt x="1289" y="0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4"/>
            <p:cNvSpPr>
              <a:spLocks/>
            </p:cNvSpPr>
            <p:nvPr/>
          </p:nvSpPr>
          <p:spPr bwMode="auto">
            <a:xfrm>
              <a:off x="3839" y="2595"/>
              <a:ext cx="1087" cy="897"/>
            </a:xfrm>
            <a:custGeom>
              <a:avLst/>
              <a:gdLst>
                <a:gd name="T0" fmla="*/ 0 w 1087"/>
                <a:gd name="T1" fmla="*/ 897 h 897"/>
                <a:gd name="T2" fmla="*/ 1087 w 1087"/>
                <a:gd name="T3" fmla="*/ 206 h 897"/>
                <a:gd name="T4" fmla="*/ 644 w 1087"/>
                <a:gd name="T5" fmla="*/ 0 h 897"/>
                <a:gd name="T6" fmla="*/ 0 w 1087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" h="897">
                  <a:moveTo>
                    <a:pt x="0" y="897"/>
                  </a:moveTo>
                  <a:lnTo>
                    <a:pt x="1087" y="206"/>
                  </a:lnTo>
                  <a:lnTo>
                    <a:pt x="644" y="0"/>
                  </a:lnTo>
                  <a:lnTo>
                    <a:pt x="0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75"/>
            <p:cNvSpPr>
              <a:spLocks/>
            </p:cNvSpPr>
            <p:nvPr/>
          </p:nvSpPr>
          <p:spPr bwMode="auto">
            <a:xfrm>
              <a:off x="2751" y="2595"/>
              <a:ext cx="1088" cy="897"/>
            </a:xfrm>
            <a:custGeom>
              <a:avLst/>
              <a:gdLst>
                <a:gd name="T0" fmla="*/ 1088 w 1088"/>
                <a:gd name="T1" fmla="*/ 897 h 897"/>
                <a:gd name="T2" fmla="*/ 0 w 1088"/>
                <a:gd name="T3" fmla="*/ 206 h 897"/>
                <a:gd name="T4" fmla="*/ 443 w 1088"/>
                <a:gd name="T5" fmla="*/ 0 h 897"/>
                <a:gd name="T6" fmla="*/ 1088 w 1088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897">
                  <a:moveTo>
                    <a:pt x="1088" y="897"/>
                  </a:moveTo>
                  <a:lnTo>
                    <a:pt x="0" y="206"/>
                  </a:lnTo>
                  <a:lnTo>
                    <a:pt x="443" y="0"/>
                  </a:lnTo>
                  <a:lnTo>
                    <a:pt x="1088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6"/>
            <p:cNvSpPr>
              <a:spLocks/>
            </p:cNvSpPr>
            <p:nvPr/>
          </p:nvSpPr>
          <p:spPr bwMode="auto">
            <a:xfrm>
              <a:off x="4483" y="1493"/>
              <a:ext cx="443" cy="1308"/>
            </a:xfrm>
            <a:custGeom>
              <a:avLst/>
              <a:gdLst>
                <a:gd name="T0" fmla="*/ 443 w 443"/>
                <a:gd name="T1" fmla="*/ 1308 h 1308"/>
                <a:gd name="T2" fmla="*/ 443 w 443"/>
                <a:gd name="T3" fmla="*/ 0 h 1308"/>
                <a:gd name="T4" fmla="*/ 0 w 443"/>
                <a:gd name="T5" fmla="*/ 1102 h 1308"/>
                <a:gd name="T6" fmla="*/ 443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443" y="1308"/>
                  </a:moveTo>
                  <a:lnTo>
                    <a:pt x="443" y="0"/>
                  </a:lnTo>
                  <a:lnTo>
                    <a:pt x="0" y="1102"/>
                  </a:lnTo>
                  <a:lnTo>
                    <a:pt x="443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7"/>
            <p:cNvSpPr>
              <a:spLocks/>
            </p:cNvSpPr>
            <p:nvPr/>
          </p:nvSpPr>
          <p:spPr bwMode="auto">
            <a:xfrm>
              <a:off x="2751" y="1493"/>
              <a:ext cx="443" cy="1308"/>
            </a:xfrm>
            <a:custGeom>
              <a:avLst/>
              <a:gdLst>
                <a:gd name="T0" fmla="*/ 0 w 443"/>
                <a:gd name="T1" fmla="*/ 1308 h 1308"/>
                <a:gd name="T2" fmla="*/ 3 w 443"/>
                <a:gd name="T3" fmla="*/ 0 h 1308"/>
                <a:gd name="T4" fmla="*/ 443 w 443"/>
                <a:gd name="T5" fmla="*/ 1102 h 1308"/>
                <a:gd name="T6" fmla="*/ 0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0" y="1308"/>
                  </a:moveTo>
                  <a:lnTo>
                    <a:pt x="3" y="0"/>
                  </a:lnTo>
                  <a:lnTo>
                    <a:pt x="443" y="1102"/>
                  </a:lnTo>
                  <a:lnTo>
                    <a:pt x="0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8"/>
            <p:cNvSpPr>
              <a:spLocks/>
            </p:cNvSpPr>
            <p:nvPr/>
          </p:nvSpPr>
          <p:spPr bwMode="auto">
            <a:xfrm>
              <a:off x="3194" y="1446"/>
              <a:ext cx="1289" cy="1149"/>
            </a:xfrm>
            <a:custGeom>
              <a:avLst/>
              <a:gdLst>
                <a:gd name="T0" fmla="*/ 1289 w 1289"/>
                <a:gd name="T1" fmla="*/ 1149 h 1149"/>
                <a:gd name="T2" fmla="*/ 0 w 1289"/>
                <a:gd name="T3" fmla="*/ 1149 h 1149"/>
                <a:gd name="T4" fmla="*/ 628 w 1289"/>
                <a:gd name="T5" fmla="*/ 0 h 1149"/>
                <a:gd name="T6" fmla="*/ 1289 w 1289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1149">
                  <a:moveTo>
                    <a:pt x="1289" y="1149"/>
                  </a:moveTo>
                  <a:lnTo>
                    <a:pt x="0" y="1149"/>
                  </a:lnTo>
                  <a:lnTo>
                    <a:pt x="628" y="0"/>
                  </a:lnTo>
                  <a:lnTo>
                    <a:pt x="1289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9"/>
            <p:cNvSpPr>
              <a:spLocks/>
            </p:cNvSpPr>
            <p:nvPr/>
          </p:nvSpPr>
          <p:spPr bwMode="auto">
            <a:xfrm>
              <a:off x="3822" y="1446"/>
              <a:ext cx="1104" cy="1149"/>
            </a:xfrm>
            <a:custGeom>
              <a:avLst/>
              <a:gdLst>
                <a:gd name="T0" fmla="*/ 661 w 1104"/>
                <a:gd name="T1" fmla="*/ 1149 h 1149"/>
                <a:gd name="T2" fmla="*/ 1104 w 1104"/>
                <a:gd name="T3" fmla="*/ 47 h 1149"/>
                <a:gd name="T4" fmla="*/ 0 w 1104"/>
                <a:gd name="T5" fmla="*/ 0 h 1149"/>
                <a:gd name="T6" fmla="*/ 661 w 1104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4" h="1149">
                  <a:moveTo>
                    <a:pt x="661" y="1149"/>
                  </a:moveTo>
                  <a:lnTo>
                    <a:pt x="1104" y="47"/>
                  </a:lnTo>
                  <a:lnTo>
                    <a:pt x="0" y="0"/>
                  </a:lnTo>
                  <a:lnTo>
                    <a:pt x="661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0"/>
            <p:cNvSpPr>
              <a:spLocks/>
            </p:cNvSpPr>
            <p:nvPr/>
          </p:nvSpPr>
          <p:spPr bwMode="auto">
            <a:xfrm>
              <a:off x="2751" y="1446"/>
              <a:ext cx="1071" cy="1149"/>
            </a:xfrm>
            <a:custGeom>
              <a:avLst/>
              <a:gdLst>
                <a:gd name="T0" fmla="*/ 443 w 1071"/>
                <a:gd name="T1" fmla="*/ 1149 h 1149"/>
                <a:gd name="T2" fmla="*/ 0 w 1071"/>
                <a:gd name="T3" fmla="*/ 47 h 1149"/>
                <a:gd name="T4" fmla="*/ 1071 w 1071"/>
                <a:gd name="T5" fmla="*/ 0 h 1149"/>
                <a:gd name="T6" fmla="*/ 443 w 1071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1149">
                  <a:moveTo>
                    <a:pt x="443" y="1149"/>
                  </a:moveTo>
                  <a:lnTo>
                    <a:pt x="0" y="47"/>
                  </a:lnTo>
                  <a:lnTo>
                    <a:pt x="1071" y="0"/>
                  </a:lnTo>
                  <a:lnTo>
                    <a:pt x="443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1"/>
            <p:cNvSpPr>
              <a:spLocks/>
            </p:cNvSpPr>
            <p:nvPr/>
          </p:nvSpPr>
          <p:spPr bwMode="auto">
            <a:xfrm>
              <a:off x="2751" y="823"/>
              <a:ext cx="1071" cy="670"/>
            </a:xfrm>
            <a:custGeom>
              <a:avLst/>
              <a:gdLst>
                <a:gd name="T0" fmla="*/ 1071 w 1071"/>
                <a:gd name="T1" fmla="*/ 623 h 670"/>
                <a:gd name="T2" fmla="*/ 1071 w 1071"/>
                <a:gd name="T3" fmla="*/ 0 h 670"/>
                <a:gd name="T4" fmla="*/ 0 w 1071"/>
                <a:gd name="T5" fmla="*/ 670 h 670"/>
                <a:gd name="T6" fmla="*/ 1071 w 1071"/>
                <a:gd name="T7" fmla="*/ 6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670">
                  <a:moveTo>
                    <a:pt x="1071" y="623"/>
                  </a:moveTo>
                  <a:lnTo>
                    <a:pt x="1071" y="0"/>
                  </a:lnTo>
                  <a:lnTo>
                    <a:pt x="0" y="670"/>
                  </a:lnTo>
                  <a:lnTo>
                    <a:pt x="1071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2"/>
            <p:cNvSpPr>
              <a:spLocks/>
            </p:cNvSpPr>
            <p:nvPr/>
          </p:nvSpPr>
          <p:spPr bwMode="auto">
            <a:xfrm>
              <a:off x="3822" y="823"/>
              <a:ext cx="1102" cy="673"/>
            </a:xfrm>
            <a:custGeom>
              <a:avLst/>
              <a:gdLst>
                <a:gd name="T0" fmla="*/ 0 w 1102"/>
                <a:gd name="T1" fmla="*/ 623 h 673"/>
                <a:gd name="T2" fmla="*/ 0 w 1102"/>
                <a:gd name="T3" fmla="*/ 0 h 673"/>
                <a:gd name="T4" fmla="*/ 1102 w 1102"/>
                <a:gd name="T5" fmla="*/ 673 h 673"/>
                <a:gd name="T6" fmla="*/ 0 w 1102"/>
                <a:gd name="T7" fmla="*/ 62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2" h="673">
                  <a:moveTo>
                    <a:pt x="0" y="623"/>
                  </a:moveTo>
                  <a:lnTo>
                    <a:pt x="0" y="0"/>
                  </a:lnTo>
                  <a:lnTo>
                    <a:pt x="1102" y="673"/>
                  </a:lnTo>
                  <a:lnTo>
                    <a:pt x="0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5"/>
          <p:cNvGrpSpPr>
            <a:grpSpLocks noChangeAspect="1"/>
          </p:cNvGrpSpPr>
          <p:nvPr/>
        </p:nvGrpSpPr>
        <p:grpSpPr bwMode="auto">
          <a:xfrm rot="20639239">
            <a:off x="223266" y="-825608"/>
            <a:ext cx="2547544" cy="3126159"/>
            <a:chOff x="2751" y="823"/>
            <a:chExt cx="2175" cy="2669"/>
          </a:xfrm>
        </p:grpSpPr>
        <p:sp>
          <p:nvSpPr>
            <p:cNvPr id="56" name="Freeform 273"/>
            <p:cNvSpPr>
              <a:spLocks/>
            </p:cNvSpPr>
            <p:nvPr/>
          </p:nvSpPr>
          <p:spPr bwMode="auto">
            <a:xfrm>
              <a:off x="3194" y="2595"/>
              <a:ext cx="1289" cy="897"/>
            </a:xfrm>
            <a:custGeom>
              <a:avLst/>
              <a:gdLst>
                <a:gd name="T0" fmla="*/ 1289 w 1289"/>
                <a:gd name="T1" fmla="*/ 0 h 897"/>
                <a:gd name="T2" fmla="*/ 645 w 1289"/>
                <a:gd name="T3" fmla="*/ 897 h 897"/>
                <a:gd name="T4" fmla="*/ 0 w 1289"/>
                <a:gd name="T5" fmla="*/ 0 h 897"/>
                <a:gd name="T6" fmla="*/ 1289 w 1289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897">
                  <a:moveTo>
                    <a:pt x="1289" y="0"/>
                  </a:moveTo>
                  <a:lnTo>
                    <a:pt x="645" y="897"/>
                  </a:lnTo>
                  <a:lnTo>
                    <a:pt x="0" y="0"/>
                  </a:lnTo>
                  <a:lnTo>
                    <a:pt x="1289" y="0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4"/>
            <p:cNvSpPr>
              <a:spLocks/>
            </p:cNvSpPr>
            <p:nvPr/>
          </p:nvSpPr>
          <p:spPr bwMode="auto">
            <a:xfrm>
              <a:off x="3839" y="2595"/>
              <a:ext cx="1087" cy="897"/>
            </a:xfrm>
            <a:custGeom>
              <a:avLst/>
              <a:gdLst>
                <a:gd name="T0" fmla="*/ 0 w 1087"/>
                <a:gd name="T1" fmla="*/ 897 h 897"/>
                <a:gd name="T2" fmla="*/ 1087 w 1087"/>
                <a:gd name="T3" fmla="*/ 206 h 897"/>
                <a:gd name="T4" fmla="*/ 644 w 1087"/>
                <a:gd name="T5" fmla="*/ 0 h 897"/>
                <a:gd name="T6" fmla="*/ 0 w 1087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" h="897">
                  <a:moveTo>
                    <a:pt x="0" y="897"/>
                  </a:moveTo>
                  <a:lnTo>
                    <a:pt x="1087" y="206"/>
                  </a:lnTo>
                  <a:lnTo>
                    <a:pt x="644" y="0"/>
                  </a:lnTo>
                  <a:lnTo>
                    <a:pt x="0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75"/>
            <p:cNvSpPr>
              <a:spLocks/>
            </p:cNvSpPr>
            <p:nvPr/>
          </p:nvSpPr>
          <p:spPr bwMode="auto">
            <a:xfrm>
              <a:off x="2751" y="2595"/>
              <a:ext cx="1088" cy="897"/>
            </a:xfrm>
            <a:custGeom>
              <a:avLst/>
              <a:gdLst>
                <a:gd name="T0" fmla="*/ 1088 w 1088"/>
                <a:gd name="T1" fmla="*/ 897 h 897"/>
                <a:gd name="T2" fmla="*/ 0 w 1088"/>
                <a:gd name="T3" fmla="*/ 206 h 897"/>
                <a:gd name="T4" fmla="*/ 443 w 1088"/>
                <a:gd name="T5" fmla="*/ 0 h 897"/>
                <a:gd name="T6" fmla="*/ 1088 w 1088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897">
                  <a:moveTo>
                    <a:pt x="1088" y="897"/>
                  </a:moveTo>
                  <a:lnTo>
                    <a:pt x="0" y="206"/>
                  </a:lnTo>
                  <a:lnTo>
                    <a:pt x="443" y="0"/>
                  </a:lnTo>
                  <a:lnTo>
                    <a:pt x="1088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6"/>
            <p:cNvSpPr>
              <a:spLocks/>
            </p:cNvSpPr>
            <p:nvPr/>
          </p:nvSpPr>
          <p:spPr bwMode="auto">
            <a:xfrm>
              <a:off x="4483" y="1493"/>
              <a:ext cx="443" cy="1308"/>
            </a:xfrm>
            <a:custGeom>
              <a:avLst/>
              <a:gdLst>
                <a:gd name="T0" fmla="*/ 443 w 443"/>
                <a:gd name="T1" fmla="*/ 1308 h 1308"/>
                <a:gd name="T2" fmla="*/ 443 w 443"/>
                <a:gd name="T3" fmla="*/ 0 h 1308"/>
                <a:gd name="T4" fmla="*/ 0 w 443"/>
                <a:gd name="T5" fmla="*/ 1102 h 1308"/>
                <a:gd name="T6" fmla="*/ 443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443" y="1308"/>
                  </a:moveTo>
                  <a:lnTo>
                    <a:pt x="443" y="0"/>
                  </a:lnTo>
                  <a:lnTo>
                    <a:pt x="0" y="1102"/>
                  </a:lnTo>
                  <a:lnTo>
                    <a:pt x="443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77"/>
            <p:cNvSpPr>
              <a:spLocks/>
            </p:cNvSpPr>
            <p:nvPr/>
          </p:nvSpPr>
          <p:spPr bwMode="auto">
            <a:xfrm>
              <a:off x="2751" y="1493"/>
              <a:ext cx="443" cy="1308"/>
            </a:xfrm>
            <a:custGeom>
              <a:avLst/>
              <a:gdLst>
                <a:gd name="T0" fmla="*/ 0 w 443"/>
                <a:gd name="T1" fmla="*/ 1308 h 1308"/>
                <a:gd name="T2" fmla="*/ 3 w 443"/>
                <a:gd name="T3" fmla="*/ 0 h 1308"/>
                <a:gd name="T4" fmla="*/ 443 w 443"/>
                <a:gd name="T5" fmla="*/ 1102 h 1308"/>
                <a:gd name="T6" fmla="*/ 0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0" y="1308"/>
                  </a:moveTo>
                  <a:lnTo>
                    <a:pt x="3" y="0"/>
                  </a:lnTo>
                  <a:lnTo>
                    <a:pt x="443" y="1102"/>
                  </a:lnTo>
                  <a:lnTo>
                    <a:pt x="0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8"/>
            <p:cNvSpPr>
              <a:spLocks/>
            </p:cNvSpPr>
            <p:nvPr/>
          </p:nvSpPr>
          <p:spPr bwMode="auto">
            <a:xfrm>
              <a:off x="3194" y="1446"/>
              <a:ext cx="1289" cy="1149"/>
            </a:xfrm>
            <a:custGeom>
              <a:avLst/>
              <a:gdLst>
                <a:gd name="T0" fmla="*/ 1289 w 1289"/>
                <a:gd name="T1" fmla="*/ 1149 h 1149"/>
                <a:gd name="T2" fmla="*/ 0 w 1289"/>
                <a:gd name="T3" fmla="*/ 1149 h 1149"/>
                <a:gd name="T4" fmla="*/ 628 w 1289"/>
                <a:gd name="T5" fmla="*/ 0 h 1149"/>
                <a:gd name="T6" fmla="*/ 1289 w 1289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1149">
                  <a:moveTo>
                    <a:pt x="1289" y="1149"/>
                  </a:moveTo>
                  <a:lnTo>
                    <a:pt x="0" y="1149"/>
                  </a:lnTo>
                  <a:lnTo>
                    <a:pt x="628" y="0"/>
                  </a:lnTo>
                  <a:lnTo>
                    <a:pt x="1289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79"/>
            <p:cNvSpPr>
              <a:spLocks/>
            </p:cNvSpPr>
            <p:nvPr/>
          </p:nvSpPr>
          <p:spPr bwMode="auto">
            <a:xfrm>
              <a:off x="3822" y="1446"/>
              <a:ext cx="1104" cy="1149"/>
            </a:xfrm>
            <a:custGeom>
              <a:avLst/>
              <a:gdLst>
                <a:gd name="T0" fmla="*/ 661 w 1104"/>
                <a:gd name="T1" fmla="*/ 1149 h 1149"/>
                <a:gd name="T2" fmla="*/ 1104 w 1104"/>
                <a:gd name="T3" fmla="*/ 47 h 1149"/>
                <a:gd name="T4" fmla="*/ 0 w 1104"/>
                <a:gd name="T5" fmla="*/ 0 h 1149"/>
                <a:gd name="T6" fmla="*/ 661 w 1104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4" h="1149">
                  <a:moveTo>
                    <a:pt x="661" y="1149"/>
                  </a:moveTo>
                  <a:lnTo>
                    <a:pt x="1104" y="47"/>
                  </a:lnTo>
                  <a:lnTo>
                    <a:pt x="0" y="0"/>
                  </a:lnTo>
                  <a:lnTo>
                    <a:pt x="661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80"/>
            <p:cNvSpPr>
              <a:spLocks/>
            </p:cNvSpPr>
            <p:nvPr/>
          </p:nvSpPr>
          <p:spPr bwMode="auto">
            <a:xfrm>
              <a:off x="2751" y="1446"/>
              <a:ext cx="1071" cy="1149"/>
            </a:xfrm>
            <a:custGeom>
              <a:avLst/>
              <a:gdLst>
                <a:gd name="T0" fmla="*/ 443 w 1071"/>
                <a:gd name="T1" fmla="*/ 1149 h 1149"/>
                <a:gd name="T2" fmla="*/ 0 w 1071"/>
                <a:gd name="T3" fmla="*/ 47 h 1149"/>
                <a:gd name="T4" fmla="*/ 1071 w 1071"/>
                <a:gd name="T5" fmla="*/ 0 h 1149"/>
                <a:gd name="T6" fmla="*/ 443 w 1071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1149">
                  <a:moveTo>
                    <a:pt x="443" y="1149"/>
                  </a:moveTo>
                  <a:lnTo>
                    <a:pt x="0" y="47"/>
                  </a:lnTo>
                  <a:lnTo>
                    <a:pt x="1071" y="0"/>
                  </a:lnTo>
                  <a:lnTo>
                    <a:pt x="443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81"/>
            <p:cNvSpPr>
              <a:spLocks/>
            </p:cNvSpPr>
            <p:nvPr/>
          </p:nvSpPr>
          <p:spPr bwMode="auto">
            <a:xfrm>
              <a:off x="2751" y="823"/>
              <a:ext cx="1071" cy="670"/>
            </a:xfrm>
            <a:custGeom>
              <a:avLst/>
              <a:gdLst>
                <a:gd name="T0" fmla="*/ 1071 w 1071"/>
                <a:gd name="T1" fmla="*/ 623 h 670"/>
                <a:gd name="T2" fmla="*/ 1071 w 1071"/>
                <a:gd name="T3" fmla="*/ 0 h 670"/>
                <a:gd name="T4" fmla="*/ 0 w 1071"/>
                <a:gd name="T5" fmla="*/ 670 h 670"/>
                <a:gd name="T6" fmla="*/ 1071 w 1071"/>
                <a:gd name="T7" fmla="*/ 6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670">
                  <a:moveTo>
                    <a:pt x="1071" y="623"/>
                  </a:moveTo>
                  <a:lnTo>
                    <a:pt x="1071" y="0"/>
                  </a:lnTo>
                  <a:lnTo>
                    <a:pt x="0" y="670"/>
                  </a:lnTo>
                  <a:lnTo>
                    <a:pt x="1071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82"/>
            <p:cNvSpPr>
              <a:spLocks/>
            </p:cNvSpPr>
            <p:nvPr/>
          </p:nvSpPr>
          <p:spPr bwMode="auto">
            <a:xfrm>
              <a:off x="3822" y="823"/>
              <a:ext cx="1102" cy="673"/>
            </a:xfrm>
            <a:custGeom>
              <a:avLst/>
              <a:gdLst>
                <a:gd name="T0" fmla="*/ 0 w 1102"/>
                <a:gd name="T1" fmla="*/ 623 h 673"/>
                <a:gd name="T2" fmla="*/ 0 w 1102"/>
                <a:gd name="T3" fmla="*/ 0 h 673"/>
                <a:gd name="T4" fmla="*/ 1102 w 1102"/>
                <a:gd name="T5" fmla="*/ 673 h 673"/>
                <a:gd name="T6" fmla="*/ 0 w 1102"/>
                <a:gd name="T7" fmla="*/ 62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2" h="673">
                  <a:moveTo>
                    <a:pt x="0" y="623"/>
                  </a:moveTo>
                  <a:lnTo>
                    <a:pt x="0" y="0"/>
                  </a:lnTo>
                  <a:lnTo>
                    <a:pt x="1102" y="673"/>
                  </a:lnTo>
                  <a:lnTo>
                    <a:pt x="0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10" y="379774"/>
            <a:ext cx="10667253" cy="6234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Жилищная политика</a:t>
            </a:r>
            <a:endParaRPr lang="en-US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1414861" y="1319853"/>
            <a:ext cx="3829445" cy="2144149"/>
            <a:chOff x="262733" y="1373596"/>
            <a:chExt cx="3829445" cy="2144149"/>
          </a:xfrm>
        </p:grpSpPr>
        <p:sp>
          <p:nvSpPr>
            <p:cNvPr id="6" name="TextBox 5"/>
            <p:cNvSpPr txBox="1"/>
            <p:nvPr/>
          </p:nvSpPr>
          <p:spPr>
            <a:xfrm>
              <a:off x="401241" y="1373596"/>
              <a:ext cx="3690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Source Sans Pro" panose="020B0503030403020204" pitchFamily="34" charset="0"/>
                  <a:ea typeface="Source Sans Pro" panose="020B0503030403020204" pitchFamily="34" charset="0"/>
                </a:rPr>
                <a:t>Социальные выплаты на улучшение жилищных условий</a:t>
              </a:r>
              <a:endParaRPr lang="ru-R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62733" y="2850995"/>
              <a:ext cx="3277392" cy="666750"/>
              <a:chOff x="342900" y="2244600"/>
              <a:chExt cx="3277392" cy="666750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1033463" y="2244600"/>
                <a:ext cx="2586829" cy="33337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18</a:t>
                </a:r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многодетных семей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033463" y="2577975"/>
                <a:ext cx="2120104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12</a:t>
                </a:r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молодых семей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2900" y="2393309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2017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62733" y="2404515"/>
              <a:ext cx="1144786" cy="369332"/>
              <a:chOff x="306389" y="2985619"/>
              <a:chExt cx="1144786" cy="36933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06389" y="2985619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2016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998738" y="2985619"/>
                <a:ext cx="452437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  <a:endParaRPr lang="ru-RU" sz="20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1285876" y="4548449"/>
            <a:ext cx="3759200" cy="1844979"/>
            <a:chOff x="258763" y="3755729"/>
            <a:chExt cx="3759200" cy="1844979"/>
          </a:xfrm>
        </p:grpSpPr>
        <p:sp>
          <p:nvSpPr>
            <p:cNvPr id="12" name="TextBox 11"/>
            <p:cNvSpPr txBox="1"/>
            <p:nvPr/>
          </p:nvSpPr>
          <p:spPr>
            <a:xfrm>
              <a:off x="327026" y="3755729"/>
              <a:ext cx="3690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Source Sans Pro" panose="020B0503030403020204" pitchFamily="34" charset="0"/>
                  <a:ea typeface="Source Sans Pro" panose="020B0503030403020204" pitchFamily="34" charset="0"/>
                </a:rPr>
                <a:t>Государственная поддержка в сфере ипотечного жилищного кредитования</a:t>
              </a:r>
              <a:endParaRPr lang="ru-R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262733" y="5231376"/>
              <a:ext cx="3009897" cy="369332"/>
              <a:chOff x="334963" y="4764738"/>
              <a:chExt cx="3009897" cy="369332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1025527" y="4793829"/>
                <a:ext cx="2319333" cy="33337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ru-RU" sz="1600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многодетных семей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34963" y="4764738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2017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258763" y="4788530"/>
              <a:ext cx="1179512" cy="369332"/>
              <a:chOff x="298452" y="5357048"/>
              <a:chExt cx="1179512" cy="36933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98452" y="5357048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2016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992986" y="5357048"/>
                <a:ext cx="484978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  <a:endParaRPr lang="ru-RU" sz="20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7018338" y="1315367"/>
            <a:ext cx="3990179" cy="2113633"/>
            <a:chOff x="4013200" y="1777549"/>
            <a:chExt cx="3990179" cy="2113633"/>
          </a:xfrm>
        </p:grpSpPr>
        <p:sp>
          <p:nvSpPr>
            <p:cNvPr id="18" name="TextBox 17"/>
            <p:cNvSpPr txBox="1"/>
            <p:nvPr/>
          </p:nvSpPr>
          <p:spPr>
            <a:xfrm>
              <a:off x="4312442" y="1777549"/>
              <a:ext cx="3690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Source Sans Pro" panose="020B0503030403020204" pitchFamily="34" charset="0"/>
                  <a:ea typeface="Source Sans Pro" panose="020B0503030403020204" pitchFamily="34" charset="0"/>
                </a:rPr>
                <a:t>Приобретение жилых помещений для детей-сирот</a:t>
              </a:r>
              <a:endParaRPr lang="ru-R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4013200" y="3074316"/>
              <a:ext cx="2501900" cy="378341"/>
              <a:chOff x="4013200" y="2487957"/>
              <a:chExt cx="2501900" cy="37834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716463" y="2487957"/>
                <a:ext cx="1798637" cy="33337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9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013200" y="2496966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2017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4017963" y="2493073"/>
              <a:ext cx="2054887" cy="369332"/>
              <a:chOff x="3989389" y="3038476"/>
              <a:chExt cx="2054887" cy="369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989389" y="3038476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2016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693313" y="3038476"/>
                <a:ext cx="1350963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16</a:t>
                </a:r>
                <a:endParaRPr lang="ru-RU" sz="20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017963" y="3521850"/>
              <a:ext cx="3983037" cy="369332"/>
              <a:chOff x="4025900" y="2357266"/>
              <a:chExt cx="3983037" cy="369332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4716463" y="2386357"/>
                <a:ext cx="3292474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48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025900" y="2357266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</a:t>
                </a:r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8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grpSp>
        <p:nvGrpSpPr>
          <p:cNvPr id="34" name="Группа 33"/>
          <p:cNvGrpSpPr/>
          <p:nvPr/>
        </p:nvGrpSpPr>
        <p:grpSpPr>
          <a:xfrm>
            <a:off x="6999682" y="4575656"/>
            <a:ext cx="4326731" cy="1834089"/>
            <a:chOff x="1058863" y="3766619"/>
            <a:chExt cx="4326731" cy="1834089"/>
          </a:xfrm>
        </p:grpSpPr>
        <p:sp>
          <p:nvSpPr>
            <p:cNvPr id="35" name="TextBox 34"/>
            <p:cNvSpPr txBox="1"/>
            <p:nvPr/>
          </p:nvSpPr>
          <p:spPr>
            <a:xfrm>
              <a:off x="1694657" y="3766619"/>
              <a:ext cx="3690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Source Sans Pro" panose="020B0503030403020204" pitchFamily="34" charset="0"/>
                  <a:ea typeface="Source Sans Pro" panose="020B0503030403020204" pitchFamily="34" charset="0"/>
                </a:rPr>
                <a:t>Улучшение жилищных условий по программе переселения из аварийного жилья</a:t>
              </a:r>
              <a:endParaRPr lang="ru-R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1062833" y="5231376"/>
              <a:ext cx="4266803" cy="369332"/>
              <a:chOff x="1135063" y="4764738"/>
              <a:chExt cx="4266803" cy="369332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1825627" y="4793829"/>
                <a:ext cx="3576239" cy="33337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40 </a:t>
                </a:r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семей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35063" y="4764738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2017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1058863" y="4788530"/>
              <a:ext cx="3159126" cy="369332"/>
              <a:chOff x="1098552" y="5357048"/>
              <a:chExt cx="3159126" cy="36933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098552" y="5357048"/>
                <a:ext cx="719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2016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793086" y="5357048"/>
                <a:ext cx="2464592" cy="3333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2000" b="1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24 </a:t>
                </a:r>
                <a:r>
                  <a:rPr lang="ru-RU" dirty="0" smtClean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семьи</a:t>
                </a:r>
                <a:endParaRPr lang="ru-RU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77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4" b="13007"/>
          <a:stretch/>
        </p:blipFill>
        <p:spPr>
          <a:xfrm>
            <a:off x="370702" y="370704"/>
            <a:ext cx="11454713" cy="31150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</p:pic>
      <p:pic>
        <p:nvPicPr>
          <p:cNvPr id="19" name="Рисунок 1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5" t="34394" b="13007"/>
          <a:stretch/>
        </p:blipFill>
        <p:spPr>
          <a:xfrm>
            <a:off x="6105525" y="370704"/>
            <a:ext cx="5719890" cy="3115078"/>
          </a:xfrm>
        </p:spPr>
      </p:pic>
      <p:sp>
        <p:nvSpPr>
          <p:cNvPr id="20" name="Triangle 19"/>
          <p:cNvSpPr/>
          <p:nvPr/>
        </p:nvSpPr>
        <p:spPr bwMode="auto">
          <a:xfrm>
            <a:off x="5194543" y="2148833"/>
            <a:ext cx="1807029" cy="1557784"/>
          </a:xfrm>
          <a:prstGeom prst="triangle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 smtClean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 bwMode="auto">
          <a:xfrm>
            <a:off x="5575800" y="2616663"/>
            <a:ext cx="1022742" cy="884281"/>
            <a:chOff x="1465" y="2197"/>
            <a:chExt cx="879" cy="760"/>
          </a:xfrm>
        </p:grpSpPr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1465" y="2197"/>
              <a:ext cx="691" cy="682"/>
            </a:xfrm>
            <a:custGeom>
              <a:avLst/>
              <a:gdLst>
                <a:gd name="T0" fmla="*/ 0 w 691"/>
                <a:gd name="T1" fmla="*/ 682 h 682"/>
                <a:gd name="T2" fmla="*/ 379 w 691"/>
                <a:gd name="T3" fmla="*/ 0 h 682"/>
                <a:gd name="T4" fmla="*/ 477 w 691"/>
                <a:gd name="T5" fmla="*/ 0 h 682"/>
                <a:gd name="T6" fmla="*/ 136 w 691"/>
                <a:gd name="T7" fmla="*/ 598 h 682"/>
                <a:gd name="T8" fmla="*/ 646 w 691"/>
                <a:gd name="T9" fmla="*/ 598 h 682"/>
                <a:gd name="T10" fmla="*/ 691 w 691"/>
                <a:gd name="T11" fmla="*/ 682 h 682"/>
                <a:gd name="T12" fmla="*/ 0 w 691"/>
                <a:gd name="T13" fmla="*/ 6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1" h="682">
                  <a:moveTo>
                    <a:pt x="0" y="682"/>
                  </a:moveTo>
                  <a:lnTo>
                    <a:pt x="379" y="0"/>
                  </a:lnTo>
                  <a:lnTo>
                    <a:pt x="477" y="0"/>
                  </a:lnTo>
                  <a:lnTo>
                    <a:pt x="136" y="598"/>
                  </a:lnTo>
                  <a:lnTo>
                    <a:pt x="646" y="598"/>
                  </a:lnTo>
                  <a:lnTo>
                    <a:pt x="691" y="682"/>
                  </a:lnTo>
                  <a:lnTo>
                    <a:pt x="0" y="68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1465" y="2359"/>
              <a:ext cx="832" cy="598"/>
            </a:xfrm>
            <a:custGeom>
              <a:avLst/>
              <a:gdLst>
                <a:gd name="T0" fmla="*/ 0 w 832"/>
                <a:gd name="T1" fmla="*/ 520 h 598"/>
                <a:gd name="T2" fmla="*/ 43 w 832"/>
                <a:gd name="T3" fmla="*/ 598 h 598"/>
                <a:gd name="T4" fmla="*/ 832 w 832"/>
                <a:gd name="T5" fmla="*/ 598 h 598"/>
                <a:gd name="T6" fmla="*/ 477 w 832"/>
                <a:gd name="T7" fmla="*/ 0 h 598"/>
                <a:gd name="T8" fmla="*/ 434 w 832"/>
                <a:gd name="T9" fmla="*/ 81 h 598"/>
                <a:gd name="T10" fmla="*/ 646 w 832"/>
                <a:gd name="T11" fmla="*/ 436 h 598"/>
                <a:gd name="T12" fmla="*/ 691 w 832"/>
                <a:gd name="T13" fmla="*/ 520 h 598"/>
                <a:gd name="T14" fmla="*/ 0 w 832"/>
                <a:gd name="T15" fmla="*/ 5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2" h="598">
                  <a:moveTo>
                    <a:pt x="0" y="520"/>
                  </a:moveTo>
                  <a:lnTo>
                    <a:pt x="43" y="598"/>
                  </a:lnTo>
                  <a:lnTo>
                    <a:pt x="832" y="598"/>
                  </a:lnTo>
                  <a:lnTo>
                    <a:pt x="477" y="0"/>
                  </a:lnTo>
                  <a:lnTo>
                    <a:pt x="434" y="81"/>
                  </a:lnTo>
                  <a:lnTo>
                    <a:pt x="646" y="436"/>
                  </a:lnTo>
                  <a:lnTo>
                    <a:pt x="691" y="520"/>
                  </a:lnTo>
                  <a:lnTo>
                    <a:pt x="0" y="52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1601" y="2197"/>
              <a:ext cx="743" cy="760"/>
            </a:xfrm>
            <a:custGeom>
              <a:avLst/>
              <a:gdLst>
                <a:gd name="T0" fmla="*/ 341 w 743"/>
                <a:gd name="T1" fmla="*/ 162 h 760"/>
                <a:gd name="T2" fmla="*/ 91 w 743"/>
                <a:gd name="T3" fmla="*/ 598 h 760"/>
                <a:gd name="T4" fmla="*/ 0 w 743"/>
                <a:gd name="T5" fmla="*/ 598 h 760"/>
                <a:gd name="T6" fmla="*/ 341 w 743"/>
                <a:gd name="T7" fmla="*/ 0 h 760"/>
                <a:gd name="T8" fmla="*/ 743 w 743"/>
                <a:gd name="T9" fmla="*/ 677 h 760"/>
                <a:gd name="T10" fmla="*/ 696 w 743"/>
                <a:gd name="T11" fmla="*/ 760 h 760"/>
                <a:gd name="T12" fmla="*/ 341 w 743"/>
                <a:gd name="T13" fmla="*/ 16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3" h="760">
                  <a:moveTo>
                    <a:pt x="341" y="162"/>
                  </a:moveTo>
                  <a:lnTo>
                    <a:pt x="91" y="598"/>
                  </a:lnTo>
                  <a:lnTo>
                    <a:pt x="0" y="598"/>
                  </a:lnTo>
                  <a:lnTo>
                    <a:pt x="341" y="0"/>
                  </a:lnTo>
                  <a:lnTo>
                    <a:pt x="743" y="677"/>
                  </a:lnTo>
                  <a:lnTo>
                    <a:pt x="696" y="760"/>
                  </a:lnTo>
                  <a:lnTo>
                    <a:pt x="341" y="16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Group 2"/>
          <p:cNvGrpSpPr/>
          <p:nvPr/>
        </p:nvGrpSpPr>
        <p:grpSpPr>
          <a:xfrm>
            <a:off x="491933" y="4644835"/>
            <a:ext cx="5317249" cy="923330"/>
            <a:chOff x="755926" y="2530940"/>
            <a:chExt cx="4001413" cy="923330"/>
          </a:xfrm>
        </p:grpSpPr>
        <p:sp>
          <p:nvSpPr>
            <p:cNvPr id="31" name="TextBox 30"/>
            <p:cNvSpPr txBox="1"/>
            <p:nvPr/>
          </p:nvSpPr>
          <p:spPr>
            <a:xfrm>
              <a:off x="1719808" y="3035601"/>
              <a:ext cx="303753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Было введено 22 индивидуальных жилых дома</a:t>
              </a: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. </a:t>
              </a: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703031" y="2740962"/>
              <a:ext cx="3054308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ru-RU" sz="1600" dirty="0" smtClean="0"/>
                <a:t>ОБЩАЯ ПЛОЩАДЬ </a:t>
              </a:r>
              <a:r>
                <a:rPr lang="ru-RU" sz="1600" dirty="0"/>
                <a:t>ВВЕДЕННОГО ЖИЛЬЯ </a:t>
              </a:r>
              <a:r>
                <a:rPr lang="ru-RU" sz="1600" dirty="0" smtClean="0"/>
                <a:t> </a:t>
              </a:r>
            </a:p>
            <a:p>
              <a:pPr algn="l"/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5926" y="2530940"/>
              <a:ext cx="8289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3,9</a:t>
              </a:r>
            </a:p>
            <a:p>
              <a:pPr algn="ctr"/>
              <a:r>
                <a:rPr lang="ru-RU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тыс. м</a:t>
              </a:r>
              <a:r>
                <a:rPr lang="ru-RU" b="1" baseline="30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20185" y="3889937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год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2"/>
          <p:cNvGrpSpPr/>
          <p:nvPr/>
        </p:nvGrpSpPr>
        <p:grpSpPr>
          <a:xfrm>
            <a:off x="6179260" y="4652178"/>
            <a:ext cx="5637759" cy="923330"/>
            <a:chOff x="514731" y="2538283"/>
            <a:chExt cx="4242608" cy="923330"/>
          </a:xfrm>
        </p:grpSpPr>
        <p:sp>
          <p:nvSpPr>
            <p:cNvPr id="38" name="TextBox 37"/>
            <p:cNvSpPr txBox="1"/>
            <p:nvPr/>
          </p:nvSpPr>
          <p:spPr>
            <a:xfrm>
              <a:off x="1297886" y="3035601"/>
              <a:ext cx="3459453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Введено 4 многоквартирных и 12 индивидуальных жилых домов.</a:t>
              </a:r>
              <a:endParaRPr lang="en-US" sz="1200" dirty="0" smtClean="0">
                <a:solidFill>
                  <a:schemeClr val="tx1">
                    <a:alpha val="6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703031" y="2740962"/>
              <a:ext cx="3054308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r"/>
              <a:r>
                <a:rPr lang="ru-RU" sz="1600" dirty="0" smtClean="0"/>
                <a:t>ОБЩАЯ ПЛОЩАДЬ </a:t>
              </a:r>
              <a:r>
                <a:rPr lang="ru-RU" sz="1600" dirty="0"/>
                <a:t>ВВЕДЕННОГО ЖИЛЬЯ </a:t>
              </a:r>
              <a:r>
                <a:rPr lang="ru-RU" sz="1600" dirty="0" smtClean="0"/>
                <a:t> </a:t>
              </a:r>
            </a:p>
            <a:p>
              <a:pPr algn="r"/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4731" y="2538283"/>
              <a:ext cx="9098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33,4</a:t>
              </a:r>
            </a:p>
            <a:p>
              <a:pPr algn="ctr"/>
              <a:r>
                <a:rPr lang="ru-RU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тыс. м</a:t>
              </a:r>
              <a:r>
                <a:rPr lang="ru-RU" b="1" baseline="30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958685" y="3889937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89703" y="2068326"/>
            <a:ext cx="7104251" cy="11040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005840" tIns="2743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Source Sans Pro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189701" y="2967722"/>
            <a:ext cx="6599429" cy="10428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005840" tIns="18288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Source Sans Pro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189699" y="3777087"/>
            <a:ext cx="6166044" cy="10732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1005840" tIns="18288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Source Sans Pro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89696" y="4696322"/>
            <a:ext cx="5650107" cy="9922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1005840" tIns="18288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Source Sans Pro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96400" y="1177665"/>
            <a:ext cx="4995600" cy="5531370"/>
          </a:xfrm>
          <a:custGeom>
            <a:avLst/>
            <a:gdLst>
              <a:gd name="connsiteX0" fmla="*/ 0 w 3309207"/>
              <a:gd name="connsiteY0" fmla="*/ 0 h 5531370"/>
              <a:gd name="connsiteX1" fmla="*/ 3309207 w 3309207"/>
              <a:gd name="connsiteY1" fmla="*/ 0 h 5531370"/>
              <a:gd name="connsiteX2" fmla="*/ 3309207 w 3309207"/>
              <a:gd name="connsiteY2" fmla="*/ 5531370 h 5531370"/>
              <a:gd name="connsiteX3" fmla="*/ 0 w 3309207"/>
              <a:gd name="connsiteY3" fmla="*/ 5531370 h 5531370"/>
              <a:gd name="connsiteX4" fmla="*/ 0 w 3309207"/>
              <a:gd name="connsiteY4" fmla="*/ 0 h 5531370"/>
              <a:gd name="connsiteX0" fmla="*/ 1671403 w 4980610"/>
              <a:gd name="connsiteY0" fmla="*/ 0 h 5531370"/>
              <a:gd name="connsiteX1" fmla="*/ 4980610 w 4980610"/>
              <a:gd name="connsiteY1" fmla="*/ 0 h 5531370"/>
              <a:gd name="connsiteX2" fmla="*/ 4980610 w 4980610"/>
              <a:gd name="connsiteY2" fmla="*/ 5531370 h 5531370"/>
              <a:gd name="connsiteX3" fmla="*/ 0 w 4980610"/>
              <a:gd name="connsiteY3" fmla="*/ 5456419 h 5531370"/>
              <a:gd name="connsiteX4" fmla="*/ 1671403 w 4980610"/>
              <a:gd name="connsiteY4" fmla="*/ 0 h 5531370"/>
              <a:gd name="connsiteX0" fmla="*/ 1671403 w 4980610"/>
              <a:gd name="connsiteY0" fmla="*/ 0 h 5531370"/>
              <a:gd name="connsiteX1" fmla="*/ 4980610 w 4980610"/>
              <a:gd name="connsiteY1" fmla="*/ 0 h 5531370"/>
              <a:gd name="connsiteX2" fmla="*/ 4980610 w 4980610"/>
              <a:gd name="connsiteY2" fmla="*/ 5531370 h 5531370"/>
              <a:gd name="connsiteX3" fmla="*/ 0 w 4980610"/>
              <a:gd name="connsiteY3" fmla="*/ 5456419 h 5531370"/>
              <a:gd name="connsiteX4" fmla="*/ 1671403 w 4980610"/>
              <a:gd name="connsiteY4" fmla="*/ 0 h 5531370"/>
              <a:gd name="connsiteX0" fmla="*/ 1671403 w 4980610"/>
              <a:gd name="connsiteY0" fmla="*/ 0 h 5531370"/>
              <a:gd name="connsiteX1" fmla="*/ 4980610 w 4980610"/>
              <a:gd name="connsiteY1" fmla="*/ 0 h 5531370"/>
              <a:gd name="connsiteX2" fmla="*/ 4980610 w 4980610"/>
              <a:gd name="connsiteY2" fmla="*/ 5531370 h 5531370"/>
              <a:gd name="connsiteX3" fmla="*/ 0 w 4980610"/>
              <a:gd name="connsiteY3" fmla="*/ 5456419 h 5531370"/>
              <a:gd name="connsiteX4" fmla="*/ 1671403 w 4980610"/>
              <a:gd name="connsiteY4" fmla="*/ 0 h 5531370"/>
              <a:gd name="connsiteX0" fmla="*/ 1671403 w 4980610"/>
              <a:gd name="connsiteY0" fmla="*/ 0 h 5531370"/>
              <a:gd name="connsiteX1" fmla="*/ 4980610 w 4980610"/>
              <a:gd name="connsiteY1" fmla="*/ 0 h 5531370"/>
              <a:gd name="connsiteX2" fmla="*/ 4980610 w 4980610"/>
              <a:gd name="connsiteY2" fmla="*/ 5531370 h 5531370"/>
              <a:gd name="connsiteX3" fmla="*/ 0 w 4980610"/>
              <a:gd name="connsiteY3" fmla="*/ 5456419 h 5531370"/>
              <a:gd name="connsiteX4" fmla="*/ 1671403 w 4980610"/>
              <a:gd name="connsiteY4" fmla="*/ 0 h 5531370"/>
              <a:gd name="connsiteX0" fmla="*/ 1686393 w 4995600"/>
              <a:gd name="connsiteY0" fmla="*/ 0 h 5531370"/>
              <a:gd name="connsiteX1" fmla="*/ 4995600 w 4995600"/>
              <a:gd name="connsiteY1" fmla="*/ 0 h 5531370"/>
              <a:gd name="connsiteX2" fmla="*/ 4995600 w 4995600"/>
              <a:gd name="connsiteY2" fmla="*/ 5531370 h 5531370"/>
              <a:gd name="connsiteX3" fmla="*/ 0 w 4995600"/>
              <a:gd name="connsiteY3" fmla="*/ 5523875 h 5531370"/>
              <a:gd name="connsiteX4" fmla="*/ 1686393 w 4995600"/>
              <a:gd name="connsiteY4" fmla="*/ 0 h 553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5600" h="5531370">
                <a:moveTo>
                  <a:pt x="1686393" y="0"/>
                </a:moveTo>
                <a:lnTo>
                  <a:pt x="4995600" y="0"/>
                </a:lnTo>
                <a:lnTo>
                  <a:pt x="4995600" y="5531370"/>
                </a:lnTo>
                <a:lnTo>
                  <a:pt x="0" y="5523875"/>
                </a:lnTo>
                <a:cubicBezTo>
                  <a:pt x="1134255" y="3000531"/>
                  <a:pt x="2148590" y="2186065"/>
                  <a:pt x="1686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446899" y="1561058"/>
            <a:ext cx="2164999" cy="5072063"/>
            <a:chOff x="7446899" y="1275308"/>
            <a:chExt cx="2164999" cy="5072063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588980" y="2937421"/>
              <a:ext cx="1808163" cy="3409950"/>
            </a:xfrm>
            <a:custGeom>
              <a:avLst/>
              <a:gdLst>
                <a:gd name="T0" fmla="*/ 798 w 1139"/>
                <a:gd name="T1" fmla="*/ 0 h 2148"/>
                <a:gd name="T2" fmla="*/ 0 w 1139"/>
                <a:gd name="T3" fmla="*/ 2148 h 2148"/>
                <a:gd name="T4" fmla="*/ 1139 w 1139"/>
                <a:gd name="T5" fmla="*/ 1738 h 2148"/>
                <a:gd name="T6" fmla="*/ 1139 w 1139"/>
                <a:gd name="T7" fmla="*/ 133 h 2148"/>
                <a:gd name="T8" fmla="*/ 798 w 1139"/>
                <a:gd name="T9" fmla="*/ 0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9" h="2148">
                  <a:moveTo>
                    <a:pt x="798" y="0"/>
                  </a:moveTo>
                  <a:lnTo>
                    <a:pt x="0" y="2148"/>
                  </a:lnTo>
                  <a:lnTo>
                    <a:pt x="1139" y="1738"/>
                  </a:lnTo>
                  <a:lnTo>
                    <a:pt x="1139" y="133"/>
                  </a:lnTo>
                  <a:lnTo>
                    <a:pt x="7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446899" y="4705102"/>
              <a:ext cx="554038" cy="804863"/>
            </a:xfrm>
            <a:custGeom>
              <a:avLst/>
              <a:gdLst>
                <a:gd name="T0" fmla="*/ 0 w 349"/>
                <a:gd name="T1" fmla="*/ 434 h 507"/>
                <a:gd name="T2" fmla="*/ 0 w 349"/>
                <a:gd name="T3" fmla="*/ 0 h 507"/>
                <a:gd name="T4" fmla="*/ 349 w 349"/>
                <a:gd name="T5" fmla="*/ 72 h 507"/>
                <a:gd name="T6" fmla="*/ 349 w 349"/>
                <a:gd name="T7" fmla="*/ 507 h 507"/>
                <a:gd name="T8" fmla="*/ 0 w 349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507">
                  <a:moveTo>
                    <a:pt x="0" y="434"/>
                  </a:moveTo>
                  <a:lnTo>
                    <a:pt x="0" y="0"/>
                  </a:lnTo>
                  <a:lnTo>
                    <a:pt x="349" y="72"/>
                  </a:lnTo>
                  <a:lnTo>
                    <a:pt x="349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446899" y="4555877"/>
              <a:ext cx="963613" cy="263525"/>
            </a:xfrm>
            <a:custGeom>
              <a:avLst/>
              <a:gdLst>
                <a:gd name="T0" fmla="*/ 257 w 607"/>
                <a:gd name="T1" fmla="*/ 0 h 166"/>
                <a:gd name="T2" fmla="*/ 0 w 607"/>
                <a:gd name="T3" fmla="*/ 94 h 166"/>
                <a:gd name="T4" fmla="*/ 349 w 607"/>
                <a:gd name="T5" fmla="*/ 166 h 166"/>
                <a:gd name="T6" fmla="*/ 607 w 607"/>
                <a:gd name="T7" fmla="*/ 73 h 166"/>
                <a:gd name="T8" fmla="*/ 257 w 607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66">
                  <a:moveTo>
                    <a:pt x="257" y="0"/>
                  </a:moveTo>
                  <a:lnTo>
                    <a:pt x="0" y="94"/>
                  </a:lnTo>
                  <a:lnTo>
                    <a:pt x="349" y="166"/>
                  </a:lnTo>
                  <a:lnTo>
                    <a:pt x="607" y="7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8000936" y="4671765"/>
              <a:ext cx="595313" cy="838200"/>
            </a:xfrm>
            <a:custGeom>
              <a:avLst/>
              <a:gdLst>
                <a:gd name="T0" fmla="*/ 0 w 375"/>
                <a:gd name="T1" fmla="*/ 528 h 528"/>
                <a:gd name="T2" fmla="*/ 0 w 375"/>
                <a:gd name="T3" fmla="*/ 93 h 528"/>
                <a:gd name="T4" fmla="*/ 258 w 375"/>
                <a:gd name="T5" fmla="*/ 0 h 528"/>
                <a:gd name="T6" fmla="*/ 375 w 375"/>
                <a:gd name="T7" fmla="*/ 93 h 528"/>
                <a:gd name="T8" fmla="*/ 124 w 375"/>
                <a:gd name="T9" fmla="*/ 177 h 528"/>
                <a:gd name="T10" fmla="*/ 123 w 375"/>
                <a:gd name="T11" fmla="*/ 484 h 528"/>
                <a:gd name="T12" fmla="*/ 0 w 375"/>
                <a:gd name="T13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528">
                  <a:moveTo>
                    <a:pt x="0" y="528"/>
                  </a:moveTo>
                  <a:lnTo>
                    <a:pt x="0" y="93"/>
                  </a:lnTo>
                  <a:lnTo>
                    <a:pt x="258" y="0"/>
                  </a:lnTo>
                  <a:lnTo>
                    <a:pt x="375" y="93"/>
                  </a:lnTo>
                  <a:lnTo>
                    <a:pt x="124" y="177"/>
                  </a:lnTo>
                  <a:lnTo>
                    <a:pt x="123" y="484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839805" y="3864521"/>
              <a:ext cx="557213" cy="804863"/>
            </a:xfrm>
            <a:custGeom>
              <a:avLst/>
              <a:gdLst>
                <a:gd name="T0" fmla="*/ 0 w 351"/>
                <a:gd name="T1" fmla="*/ 434 h 507"/>
                <a:gd name="T2" fmla="*/ 0 w 351"/>
                <a:gd name="T3" fmla="*/ 0 h 507"/>
                <a:gd name="T4" fmla="*/ 351 w 351"/>
                <a:gd name="T5" fmla="*/ 74 h 507"/>
                <a:gd name="T6" fmla="*/ 351 w 351"/>
                <a:gd name="T7" fmla="*/ 507 h 507"/>
                <a:gd name="T8" fmla="*/ 0 w 351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507">
                  <a:moveTo>
                    <a:pt x="0" y="434"/>
                  </a:moveTo>
                  <a:lnTo>
                    <a:pt x="0" y="0"/>
                  </a:lnTo>
                  <a:lnTo>
                    <a:pt x="351" y="74"/>
                  </a:lnTo>
                  <a:lnTo>
                    <a:pt x="351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7839805" y="3730728"/>
              <a:ext cx="965200" cy="258763"/>
            </a:xfrm>
            <a:custGeom>
              <a:avLst/>
              <a:gdLst>
                <a:gd name="T0" fmla="*/ 255 w 608"/>
                <a:gd name="T1" fmla="*/ 0 h 163"/>
                <a:gd name="T2" fmla="*/ 0 w 608"/>
                <a:gd name="T3" fmla="*/ 89 h 163"/>
                <a:gd name="T4" fmla="*/ 351 w 608"/>
                <a:gd name="T5" fmla="*/ 163 h 163"/>
                <a:gd name="T6" fmla="*/ 608 w 608"/>
                <a:gd name="T7" fmla="*/ 68 h 163"/>
                <a:gd name="T8" fmla="*/ 255 w 608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163">
                  <a:moveTo>
                    <a:pt x="255" y="0"/>
                  </a:moveTo>
                  <a:lnTo>
                    <a:pt x="0" y="89"/>
                  </a:lnTo>
                  <a:lnTo>
                    <a:pt x="351" y="163"/>
                  </a:lnTo>
                  <a:lnTo>
                    <a:pt x="608" y="68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8397018" y="3831183"/>
              <a:ext cx="595313" cy="989013"/>
            </a:xfrm>
            <a:custGeom>
              <a:avLst/>
              <a:gdLst>
                <a:gd name="T0" fmla="*/ 0 w 375"/>
                <a:gd name="T1" fmla="*/ 528 h 623"/>
                <a:gd name="T2" fmla="*/ 0 w 375"/>
                <a:gd name="T3" fmla="*/ 95 h 623"/>
                <a:gd name="T4" fmla="*/ 257 w 375"/>
                <a:gd name="T5" fmla="*/ 0 h 623"/>
                <a:gd name="T6" fmla="*/ 375 w 375"/>
                <a:gd name="T7" fmla="*/ 95 h 623"/>
                <a:gd name="T8" fmla="*/ 122 w 375"/>
                <a:gd name="T9" fmla="*/ 179 h 623"/>
                <a:gd name="T10" fmla="*/ 121 w 375"/>
                <a:gd name="T11" fmla="*/ 623 h 623"/>
                <a:gd name="T12" fmla="*/ 0 w 375"/>
                <a:gd name="T13" fmla="*/ 52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623">
                  <a:moveTo>
                    <a:pt x="0" y="528"/>
                  </a:moveTo>
                  <a:lnTo>
                    <a:pt x="0" y="95"/>
                  </a:lnTo>
                  <a:lnTo>
                    <a:pt x="257" y="0"/>
                  </a:lnTo>
                  <a:lnTo>
                    <a:pt x="375" y="95"/>
                  </a:lnTo>
                  <a:lnTo>
                    <a:pt x="122" y="179"/>
                  </a:lnTo>
                  <a:lnTo>
                    <a:pt x="121" y="623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855" y="3027908"/>
              <a:ext cx="557213" cy="820035"/>
            </a:xfrm>
            <a:custGeom>
              <a:avLst/>
              <a:gdLst>
                <a:gd name="T0" fmla="*/ 0 w 351"/>
                <a:gd name="T1" fmla="*/ 434 h 507"/>
                <a:gd name="T2" fmla="*/ 0 w 351"/>
                <a:gd name="T3" fmla="*/ 0 h 507"/>
                <a:gd name="T4" fmla="*/ 351 w 351"/>
                <a:gd name="T5" fmla="*/ 74 h 507"/>
                <a:gd name="T6" fmla="*/ 351 w 351"/>
                <a:gd name="T7" fmla="*/ 507 h 507"/>
                <a:gd name="T8" fmla="*/ 0 w 351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507">
                  <a:moveTo>
                    <a:pt x="0" y="434"/>
                  </a:moveTo>
                  <a:lnTo>
                    <a:pt x="0" y="0"/>
                  </a:lnTo>
                  <a:lnTo>
                    <a:pt x="351" y="74"/>
                  </a:lnTo>
                  <a:lnTo>
                    <a:pt x="351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8247350" y="2886621"/>
              <a:ext cx="965200" cy="258763"/>
            </a:xfrm>
            <a:custGeom>
              <a:avLst/>
              <a:gdLst>
                <a:gd name="T0" fmla="*/ 255 w 608"/>
                <a:gd name="T1" fmla="*/ 0 h 163"/>
                <a:gd name="T2" fmla="*/ 0 w 608"/>
                <a:gd name="T3" fmla="*/ 89 h 163"/>
                <a:gd name="T4" fmla="*/ 351 w 608"/>
                <a:gd name="T5" fmla="*/ 163 h 163"/>
                <a:gd name="T6" fmla="*/ 608 w 608"/>
                <a:gd name="T7" fmla="*/ 68 h 163"/>
                <a:gd name="T8" fmla="*/ 255 w 608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163">
                  <a:moveTo>
                    <a:pt x="255" y="0"/>
                  </a:moveTo>
                  <a:lnTo>
                    <a:pt x="0" y="89"/>
                  </a:lnTo>
                  <a:lnTo>
                    <a:pt x="351" y="163"/>
                  </a:lnTo>
                  <a:lnTo>
                    <a:pt x="608" y="68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8797068" y="2994571"/>
              <a:ext cx="595313" cy="987425"/>
            </a:xfrm>
            <a:custGeom>
              <a:avLst/>
              <a:gdLst>
                <a:gd name="T0" fmla="*/ 0 w 375"/>
                <a:gd name="T1" fmla="*/ 528 h 622"/>
                <a:gd name="T2" fmla="*/ 0 w 375"/>
                <a:gd name="T3" fmla="*/ 95 h 622"/>
                <a:gd name="T4" fmla="*/ 257 w 375"/>
                <a:gd name="T5" fmla="*/ 0 h 622"/>
                <a:gd name="T6" fmla="*/ 375 w 375"/>
                <a:gd name="T7" fmla="*/ 95 h 622"/>
                <a:gd name="T8" fmla="*/ 123 w 375"/>
                <a:gd name="T9" fmla="*/ 179 h 622"/>
                <a:gd name="T10" fmla="*/ 123 w 375"/>
                <a:gd name="T11" fmla="*/ 622 h 622"/>
                <a:gd name="T12" fmla="*/ 0 w 375"/>
                <a:gd name="T13" fmla="*/ 528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622">
                  <a:moveTo>
                    <a:pt x="0" y="528"/>
                  </a:moveTo>
                  <a:lnTo>
                    <a:pt x="0" y="95"/>
                  </a:lnTo>
                  <a:lnTo>
                    <a:pt x="257" y="0"/>
                  </a:lnTo>
                  <a:lnTo>
                    <a:pt x="375" y="95"/>
                  </a:lnTo>
                  <a:lnTo>
                    <a:pt x="123" y="179"/>
                  </a:lnTo>
                  <a:lnTo>
                    <a:pt x="123" y="622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9194385" y="2308771"/>
              <a:ext cx="196850" cy="839788"/>
            </a:xfrm>
            <a:custGeom>
              <a:avLst/>
              <a:gdLst>
                <a:gd name="T0" fmla="*/ 0 w 124"/>
                <a:gd name="T1" fmla="*/ 435 h 529"/>
                <a:gd name="T2" fmla="*/ 0 w 124"/>
                <a:gd name="T3" fmla="*/ 2 h 529"/>
                <a:gd name="T4" fmla="*/ 124 w 124"/>
                <a:gd name="T5" fmla="*/ 0 h 529"/>
                <a:gd name="T6" fmla="*/ 123 w 124"/>
                <a:gd name="T7" fmla="*/ 529 h 529"/>
                <a:gd name="T8" fmla="*/ 0 w 124"/>
                <a:gd name="T9" fmla="*/ 43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529">
                  <a:moveTo>
                    <a:pt x="0" y="435"/>
                  </a:moveTo>
                  <a:lnTo>
                    <a:pt x="0" y="2"/>
                  </a:lnTo>
                  <a:lnTo>
                    <a:pt x="124" y="0"/>
                  </a:lnTo>
                  <a:lnTo>
                    <a:pt x="123" y="529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8417655" y="1318171"/>
              <a:ext cx="1020763" cy="1681163"/>
            </a:xfrm>
            <a:custGeom>
              <a:avLst/>
              <a:gdLst>
                <a:gd name="T0" fmla="*/ 643 w 643"/>
                <a:gd name="T1" fmla="*/ 666 h 1059"/>
                <a:gd name="T2" fmla="*/ 362 w 643"/>
                <a:gd name="T3" fmla="*/ 0 h 1059"/>
                <a:gd name="T4" fmla="*/ 0 w 643"/>
                <a:gd name="T5" fmla="*/ 518 h 1059"/>
                <a:gd name="T6" fmla="*/ 145 w 643"/>
                <a:gd name="T7" fmla="*/ 555 h 1059"/>
                <a:gd name="T8" fmla="*/ 145 w 643"/>
                <a:gd name="T9" fmla="*/ 986 h 1059"/>
                <a:gd name="T10" fmla="*/ 494 w 643"/>
                <a:gd name="T11" fmla="*/ 1059 h 1059"/>
                <a:gd name="T12" fmla="*/ 494 w 643"/>
                <a:gd name="T13" fmla="*/ 627 h 1059"/>
                <a:gd name="T14" fmla="*/ 643 w 643"/>
                <a:gd name="T15" fmla="*/ 666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3" h="1059">
                  <a:moveTo>
                    <a:pt x="643" y="666"/>
                  </a:moveTo>
                  <a:lnTo>
                    <a:pt x="362" y="0"/>
                  </a:lnTo>
                  <a:lnTo>
                    <a:pt x="0" y="518"/>
                  </a:lnTo>
                  <a:lnTo>
                    <a:pt x="145" y="555"/>
                  </a:lnTo>
                  <a:lnTo>
                    <a:pt x="145" y="986"/>
                  </a:lnTo>
                  <a:lnTo>
                    <a:pt x="494" y="1059"/>
                  </a:lnTo>
                  <a:lnTo>
                    <a:pt x="494" y="627"/>
                  </a:lnTo>
                  <a:lnTo>
                    <a:pt x="643" y="6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8984835" y="1275308"/>
              <a:ext cx="627063" cy="1100138"/>
            </a:xfrm>
            <a:custGeom>
              <a:avLst/>
              <a:gdLst>
                <a:gd name="T0" fmla="*/ 395 w 395"/>
                <a:gd name="T1" fmla="*/ 650 h 693"/>
                <a:gd name="T2" fmla="*/ 281 w 395"/>
                <a:gd name="T3" fmla="*/ 693 h 693"/>
                <a:gd name="T4" fmla="*/ 0 w 395"/>
                <a:gd name="T5" fmla="*/ 27 h 693"/>
                <a:gd name="T6" fmla="*/ 106 w 395"/>
                <a:gd name="T7" fmla="*/ 0 h 693"/>
                <a:gd name="T8" fmla="*/ 395 w 395"/>
                <a:gd name="T9" fmla="*/ 65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693">
                  <a:moveTo>
                    <a:pt x="395" y="650"/>
                  </a:moveTo>
                  <a:lnTo>
                    <a:pt x="281" y="693"/>
                  </a:lnTo>
                  <a:lnTo>
                    <a:pt x="0" y="27"/>
                  </a:lnTo>
                  <a:lnTo>
                    <a:pt x="106" y="0"/>
                  </a:lnTo>
                  <a:lnTo>
                    <a:pt x="395" y="65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5677"/>
            <a:ext cx="10515600" cy="623414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Направления регулирования архитектурно-градостроительного облика города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410489" y="2226083"/>
            <a:ext cx="61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Формирование </a:t>
            </a:r>
            <a:r>
              <a:rPr lang="ru-RU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 развитие архитектурно-художественного облика города, создание гармоничной, благоустроенной и комфортной городской </a:t>
            </a:r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среды.</a:t>
            </a:r>
            <a:endParaRPr lang="ru-RU" sz="1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05971" y="3018499"/>
            <a:ext cx="5964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Формирование </a:t>
            </a:r>
            <a:r>
              <a:rPr lang="ru-RU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силуэта, стиля, композиции и </a:t>
            </a:r>
            <a:r>
              <a:rPr lang="ru-RU" sz="1400" dirty="0" err="1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колористики</a:t>
            </a:r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застройки на территории города Иванова с учетом сложившейся архитектурной среды и достижений в области архитектурного </a:t>
            </a:r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искусства.</a:t>
            </a:r>
            <a:endParaRPr lang="ru-RU" sz="1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26522" y="3889800"/>
            <a:ext cx="5978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Формирование </a:t>
            </a:r>
            <a:r>
              <a:rPr lang="ru-RU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архитектурных решений, исходя из современных стандартов качества организации жилых, общественных и рекреационных </a:t>
            </a:r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территорий.</a:t>
            </a:r>
            <a:endParaRPr lang="ru-RU" sz="1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25816" y="4841627"/>
            <a:ext cx="5141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при создании объекта комфортного движения пешеходов и транспорта с учетом маломобильных групп населения.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0"/>
              <a:ext cx="33496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0" y="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1857038" y="0"/>
              <a:ext cx="33496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0" y="6489700"/>
              <a:ext cx="12192000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266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791</Words>
  <Application>Microsoft Office PowerPoint</Application>
  <PresentationFormat>Произвольный</PresentationFormat>
  <Paragraphs>216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Source Sans Pro Black</vt:lpstr>
      <vt:lpstr>Wingdings</vt:lpstr>
      <vt:lpstr>Tahoma</vt:lpstr>
      <vt:lpstr>Calibri</vt:lpstr>
      <vt:lpstr>Calibri Light</vt:lpstr>
      <vt:lpstr>linea-basic-10</vt:lpstr>
      <vt:lpstr>Source Sans Pro</vt:lpstr>
      <vt:lpstr>Тема Office</vt:lpstr>
      <vt:lpstr>Презентация PowerPoint</vt:lpstr>
      <vt:lpstr>Стратегически важные направления</vt:lpstr>
      <vt:lpstr>Взаимодействие власти и общества</vt:lpstr>
      <vt:lpstr>Исполнение бюджета города</vt:lpstr>
      <vt:lpstr>Исполнение бюджета города по отраслям</vt:lpstr>
      <vt:lpstr>Презентация PowerPoint</vt:lpstr>
      <vt:lpstr>Жилищная политика</vt:lpstr>
      <vt:lpstr>Презентация PowerPoint</vt:lpstr>
      <vt:lpstr>Направления регулирования архитектурно-градостроительного облика города</vt:lpstr>
      <vt:lpstr>Презентация PowerPoint</vt:lpstr>
      <vt:lpstr>Развитие сети видеонаблюдения «Безопасный город»</vt:lpstr>
      <vt:lpstr>Презентация PowerPoint</vt:lpstr>
      <vt:lpstr>Обеспечение доступности маломобильных групп населения</vt:lpstr>
      <vt:lpstr>Ремонт улично-дорожной сети</vt:lpstr>
      <vt:lpstr>Презентация PowerPoint</vt:lpstr>
      <vt:lpstr>Презентация PowerPoint</vt:lpstr>
      <vt:lpstr>Презентация PowerPoint</vt:lpstr>
      <vt:lpstr>Формирование комфортной городской среды</vt:lpstr>
      <vt:lpstr>Дополнительные эффекты инвентаризации муниципальных земель</vt:lpstr>
      <vt:lpstr>Работа с муниципальными предприятиями</vt:lpstr>
      <vt:lpstr>Развитие туристической сферы</vt:lpstr>
      <vt:lpstr>Презентация PowerPoint</vt:lpstr>
      <vt:lpstr>Презентация PowerPoint</vt:lpstr>
      <vt:lpstr>Презентация PowerPoint</vt:lpstr>
    </vt:vector>
  </TitlesOfParts>
  <Company>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Олегович Малинин</dc:creator>
  <cp:lastModifiedBy>Зал Коллегий</cp:lastModifiedBy>
  <cp:revision>100</cp:revision>
  <dcterms:created xsi:type="dcterms:W3CDTF">2018-04-24T10:02:13Z</dcterms:created>
  <dcterms:modified xsi:type="dcterms:W3CDTF">2018-04-26T06:15:16Z</dcterms:modified>
</cp:coreProperties>
</file>